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xml" ContentType="application/vnd.openxmlformats-officedocument.themeOverr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notesSlides/notesSlide25.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1.xml" ContentType="application/vnd.openxmlformats-officedocument.drawingml.chart+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0"/>
  </p:notesMasterIdLst>
  <p:handoutMasterIdLst>
    <p:handoutMasterId r:id="rId61"/>
  </p:handoutMasterIdLst>
  <p:sldIdLst>
    <p:sldId id="256" r:id="rId2"/>
    <p:sldId id="532" r:id="rId3"/>
    <p:sldId id="533" r:id="rId4"/>
    <p:sldId id="534" r:id="rId5"/>
    <p:sldId id="355" r:id="rId6"/>
    <p:sldId id="531" r:id="rId7"/>
    <p:sldId id="388" r:id="rId8"/>
    <p:sldId id="389" r:id="rId9"/>
    <p:sldId id="583" r:id="rId10"/>
    <p:sldId id="536" r:id="rId11"/>
    <p:sldId id="537" r:id="rId12"/>
    <p:sldId id="530" r:id="rId13"/>
    <p:sldId id="405" r:id="rId14"/>
    <p:sldId id="565" r:id="rId15"/>
    <p:sldId id="377" r:id="rId16"/>
    <p:sldId id="589" r:id="rId17"/>
    <p:sldId id="595" r:id="rId18"/>
    <p:sldId id="585" r:id="rId19"/>
    <p:sldId id="601" r:id="rId20"/>
    <p:sldId id="586" r:id="rId21"/>
    <p:sldId id="588" r:id="rId22"/>
    <p:sldId id="587" r:id="rId23"/>
    <p:sldId id="617" r:id="rId24"/>
    <p:sldId id="286" r:id="rId25"/>
    <p:sldId id="339" r:id="rId26"/>
    <p:sldId id="257" r:id="rId27"/>
    <p:sldId id="606" r:id="rId28"/>
    <p:sldId id="621" r:id="rId29"/>
    <p:sldId id="605" r:id="rId30"/>
    <p:sldId id="604" r:id="rId31"/>
    <p:sldId id="612" r:id="rId32"/>
    <p:sldId id="614" r:id="rId33"/>
    <p:sldId id="611" r:id="rId34"/>
    <p:sldId id="619" r:id="rId35"/>
    <p:sldId id="603" r:id="rId36"/>
    <p:sldId id="337" r:id="rId37"/>
    <p:sldId id="507" r:id="rId38"/>
    <p:sldId id="622" r:id="rId39"/>
    <p:sldId id="620" r:id="rId40"/>
    <p:sldId id="570" r:id="rId41"/>
    <p:sldId id="594" r:id="rId42"/>
    <p:sldId id="448" r:id="rId43"/>
    <p:sldId id="593" r:id="rId44"/>
    <p:sldId id="581" r:id="rId45"/>
    <p:sldId id="590" r:id="rId46"/>
    <p:sldId id="618" r:id="rId47"/>
    <p:sldId id="299" r:id="rId48"/>
    <p:sldId id="300" r:id="rId49"/>
    <p:sldId id="578" r:id="rId50"/>
    <p:sldId id="572" r:id="rId51"/>
    <p:sldId id="573" r:id="rId52"/>
    <p:sldId id="423" r:id="rId53"/>
    <p:sldId id="616" r:id="rId54"/>
    <p:sldId id="568" r:id="rId55"/>
    <p:sldId id="402" r:id="rId56"/>
    <p:sldId id="310" r:id="rId57"/>
    <p:sldId id="380" r:id="rId58"/>
    <p:sldId id="278" r:id="rId5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86426" autoAdjust="0"/>
  </p:normalViewPr>
  <p:slideViewPr>
    <p:cSldViewPr>
      <p:cViewPr varScale="1">
        <p:scale>
          <a:sx n="74" d="100"/>
          <a:sy n="74" d="100"/>
        </p:scale>
        <p:origin x="1531" y="72"/>
      </p:cViewPr>
      <p:guideLst>
        <p:guide orient="horz" pos="2160"/>
        <p:guide pos="2880"/>
      </p:guideLst>
    </p:cSldViewPr>
  </p:slideViewPr>
  <p:outlineViewPr>
    <p:cViewPr>
      <p:scale>
        <a:sx n="33" d="100"/>
        <a:sy n="33" d="100"/>
      </p:scale>
      <p:origin x="0" y="-21110"/>
    </p:cViewPr>
  </p:outlineViewPr>
  <p:notesTextViewPr>
    <p:cViewPr>
      <p:scale>
        <a:sx n="3" d="2"/>
        <a:sy n="3" d="2"/>
      </p:scale>
      <p:origin x="0" y="0"/>
    </p:cViewPr>
  </p:notesTextViewPr>
  <p:sorterViewPr>
    <p:cViewPr>
      <p:scale>
        <a:sx n="140" d="100"/>
        <a:sy n="140" d="100"/>
      </p:scale>
      <p:origin x="0" y="-163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9.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rgbClr val="C00000"/>
                </a:solidFill>
              </a:rPr>
              <a:t>PERCENT OF</a:t>
            </a:r>
            <a:r>
              <a:rPr lang="en-US" b="1" baseline="0" dirty="0">
                <a:solidFill>
                  <a:srgbClr val="C00000"/>
                </a:solidFill>
              </a:rPr>
              <a:t> POPULATION</a:t>
            </a:r>
            <a:endParaRPr lang="en-US" b="1" dirty="0">
              <a:solidFill>
                <a:srgbClr val="C00000"/>
              </a:solidFill>
            </a:endParaRPr>
          </a:p>
        </c:rich>
      </c:tx>
      <c:layout>
        <c:manualLayout>
          <c:xMode val="edge"/>
          <c:yMode val="edge"/>
          <c:x val="0.385284423581667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475191802947704E-2"/>
          <c:y val="0.10594591218819903"/>
          <c:w val="0.89988378255602663"/>
          <c:h val="0.72456162660773871"/>
        </c:manualLayout>
      </c:layout>
      <c:lineChart>
        <c:grouping val="standard"/>
        <c:varyColors val="0"/>
        <c:ser>
          <c:idx val="0"/>
          <c:order val="0"/>
          <c:tx>
            <c:strRef>
              <c:f>'Main series (percent)'!$A$8</c:f>
              <c:strCache>
                <c:ptCount val="1"/>
                <c:pt idx="0">
                  <c:v>.Under 18 years</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D-5962-4B89-B487-7279F1C12752}"/>
                </c:ext>
              </c:extLst>
            </c:dLbl>
            <c:dLbl>
              <c:idx val="2"/>
              <c:delete val="1"/>
              <c:extLst>
                <c:ext xmlns:c15="http://schemas.microsoft.com/office/drawing/2012/chart" uri="{CE6537A1-D6FC-4f65-9D91-7224C49458BB}"/>
                <c:ext xmlns:c16="http://schemas.microsoft.com/office/drawing/2014/chart" uri="{C3380CC4-5D6E-409C-BE32-E72D297353CC}">
                  <c16:uniqueId val="{0000001C-5962-4B89-B487-7279F1C12752}"/>
                </c:ext>
              </c:extLst>
            </c:dLbl>
            <c:dLbl>
              <c:idx val="4"/>
              <c:delete val="1"/>
              <c:extLst>
                <c:ext xmlns:c15="http://schemas.microsoft.com/office/drawing/2012/chart" uri="{CE6537A1-D6FC-4f65-9D91-7224C49458BB}"/>
                <c:ext xmlns:c16="http://schemas.microsoft.com/office/drawing/2014/chart" uri="{C3380CC4-5D6E-409C-BE32-E72D297353CC}">
                  <c16:uniqueId val="{0000001B-5962-4B89-B487-7279F1C12752}"/>
                </c:ext>
              </c:extLst>
            </c:dLbl>
            <c:dLbl>
              <c:idx val="5"/>
              <c:delete val="1"/>
              <c:extLst>
                <c:ext xmlns:c15="http://schemas.microsoft.com/office/drawing/2012/chart" uri="{CE6537A1-D6FC-4f65-9D91-7224C49458BB}"/>
                <c:ext xmlns:c16="http://schemas.microsoft.com/office/drawing/2014/chart" uri="{C3380CC4-5D6E-409C-BE32-E72D297353CC}">
                  <c16:uniqueId val="{0000001A-5962-4B89-B487-7279F1C12752}"/>
                </c:ext>
              </c:extLst>
            </c:dLbl>
            <c:dLbl>
              <c:idx val="6"/>
              <c:delete val="1"/>
              <c:extLst>
                <c:ext xmlns:c15="http://schemas.microsoft.com/office/drawing/2012/chart" uri="{CE6537A1-D6FC-4f65-9D91-7224C49458BB}"/>
                <c:ext xmlns:c16="http://schemas.microsoft.com/office/drawing/2014/chart" uri="{C3380CC4-5D6E-409C-BE32-E72D297353CC}">
                  <c16:uniqueId val="{00000019-5962-4B89-B487-7279F1C12752}"/>
                </c:ext>
              </c:extLst>
            </c:dLbl>
            <c:dLbl>
              <c:idx val="7"/>
              <c:delete val="1"/>
              <c:extLst>
                <c:ext xmlns:c15="http://schemas.microsoft.com/office/drawing/2012/chart" uri="{CE6537A1-D6FC-4f65-9D91-7224C49458BB}"/>
                <c:ext xmlns:c16="http://schemas.microsoft.com/office/drawing/2014/chart" uri="{C3380CC4-5D6E-409C-BE32-E72D297353CC}">
                  <c16:uniqueId val="{00000018-5962-4B89-B487-7279F1C12752}"/>
                </c:ext>
              </c:extLst>
            </c:dLbl>
            <c:dLbl>
              <c:idx val="8"/>
              <c:delete val="1"/>
              <c:extLst>
                <c:ext xmlns:c15="http://schemas.microsoft.com/office/drawing/2012/chart" uri="{CE6537A1-D6FC-4f65-9D91-7224C49458BB}"/>
                <c:ext xmlns:c16="http://schemas.microsoft.com/office/drawing/2014/chart" uri="{C3380CC4-5D6E-409C-BE32-E72D297353CC}">
                  <c16:uniqueId val="{00000017-5962-4B89-B487-7279F1C1275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'Main series (percent)'!$B$6:$K$6</c:f>
              <c:numCache>
                <c:formatCode>General</c:formatCode>
                <c:ptCount val="10"/>
                <c:pt idx="0">
                  <c:v>2016</c:v>
                </c:pt>
                <c:pt idx="1">
                  <c:v>2020</c:v>
                </c:pt>
                <c:pt idx="2">
                  <c:v>2025</c:v>
                </c:pt>
                <c:pt idx="3">
                  <c:v>2030</c:v>
                </c:pt>
                <c:pt idx="4">
                  <c:v>2035</c:v>
                </c:pt>
                <c:pt idx="5">
                  <c:v>2040</c:v>
                </c:pt>
                <c:pt idx="6">
                  <c:v>2045</c:v>
                </c:pt>
                <c:pt idx="7">
                  <c:v>2050</c:v>
                </c:pt>
                <c:pt idx="8">
                  <c:v>2055</c:v>
                </c:pt>
                <c:pt idx="9">
                  <c:v>2060</c:v>
                </c:pt>
              </c:numCache>
            </c:numRef>
          </c:cat>
          <c:val>
            <c:numRef>
              <c:f>'Main series (percent)'!$B$8:$K$8</c:f>
              <c:numCache>
                <c:formatCode>0.00</c:formatCode>
                <c:ptCount val="10"/>
                <c:pt idx="0">
                  <c:v>22.79</c:v>
                </c:pt>
                <c:pt idx="1">
                  <c:v>22.22</c:v>
                </c:pt>
                <c:pt idx="2">
                  <c:v>21.65</c:v>
                </c:pt>
                <c:pt idx="3">
                  <c:v>21.25</c:v>
                </c:pt>
                <c:pt idx="4">
                  <c:v>20.95</c:v>
                </c:pt>
                <c:pt idx="5">
                  <c:v>20.6</c:v>
                </c:pt>
                <c:pt idx="6">
                  <c:v>20.29</c:v>
                </c:pt>
                <c:pt idx="7">
                  <c:v>20.07</c:v>
                </c:pt>
                <c:pt idx="8">
                  <c:v>19.91</c:v>
                </c:pt>
                <c:pt idx="9">
                  <c:v>19.760000000000002</c:v>
                </c:pt>
              </c:numCache>
            </c:numRef>
          </c:val>
          <c:smooth val="0"/>
          <c:extLst>
            <c:ext xmlns:c16="http://schemas.microsoft.com/office/drawing/2014/chart" uri="{C3380CC4-5D6E-409C-BE32-E72D297353CC}">
              <c16:uniqueId val="{00000000-5962-4B89-B487-7279F1C12752}"/>
            </c:ext>
          </c:extLst>
        </c:ser>
        <c:ser>
          <c:idx val="1"/>
          <c:order val="1"/>
          <c:tx>
            <c:strRef>
              <c:f>'Main series (percent)'!$A$12</c:f>
              <c:strCache>
                <c:ptCount val="1"/>
                <c:pt idx="0">
                  <c:v>.18 to 64 years</c:v>
                </c:pt>
              </c:strCache>
            </c:strRef>
          </c:tx>
          <c:spPr>
            <a:ln w="34925" cap="rnd">
              <a:solidFill>
                <a:schemeClr val="accent2"/>
              </a:solidFill>
              <a:round/>
            </a:ln>
            <a:effectLst/>
          </c:spPr>
          <c:marker>
            <c:symbol val="none"/>
          </c:marker>
          <c:dLbls>
            <c:dLbl>
              <c:idx val="0"/>
              <c:layout>
                <c:manualLayout>
                  <c:x val="4.0064102564102621E-3"/>
                  <c:y val="-2.8736893600633206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6490384615384594E-2"/>
                      <c:h val="4.3809507431541703E-2"/>
                    </c:manualLayout>
                  </c15:layout>
                </c:ext>
                <c:ext xmlns:c16="http://schemas.microsoft.com/office/drawing/2014/chart" uri="{C3380CC4-5D6E-409C-BE32-E72D297353CC}">
                  <c16:uniqueId val="{0000000B-5962-4B89-B487-7279F1C12752}"/>
                </c:ext>
              </c:extLst>
            </c:dLbl>
            <c:dLbl>
              <c:idx val="1"/>
              <c:delete val="1"/>
              <c:extLst>
                <c:ext xmlns:c15="http://schemas.microsoft.com/office/drawing/2012/chart" uri="{CE6537A1-D6FC-4f65-9D91-7224C49458BB}"/>
                <c:ext xmlns:c16="http://schemas.microsoft.com/office/drawing/2014/chart" uri="{C3380CC4-5D6E-409C-BE32-E72D297353CC}">
                  <c16:uniqueId val="{0000000A-5962-4B89-B487-7279F1C12752}"/>
                </c:ext>
              </c:extLst>
            </c:dLbl>
            <c:dLbl>
              <c:idx val="2"/>
              <c:delete val="1"/>
              <c:extLst>
                <c:ext xmlns:c15="http://schemas.microsoft.com/office/drawing/2012/chart" uri="{CE6537A1-D6FC-4f65-9D91-7224C49458BB}"/>
                <c:ext xmlns:c16="http://schemas.microsoft.com/office/drawing/2014/chart" uri="{C3380CC4-5D6E-409C-BE32-E72D297353CC}">
                  <c16:uniqueId val="{00000009-5962-4B89-B487-7279F1C12752}"/>
                </c:ext>
              </c:extLst>
            </c:dLbl>
            <c:dLbl>
              <c:idx val="3"/>
              <c:delete val="1"/>
              <c:extLst>
                <c:ext xmlns:c15="http://schemas.microsoft.com/office/drawing/2012/chart" uri="{CE6537A1-D6FC-4f65-9D91-7224C49458BB}"/>
                <c:ext xmlns:c16="http://schemas.microsoft.com/office/drawing/2014/chart" uri="{C3380CC4-5D6E-409C-BE32-E72D297353CC}">
                  <c16:uniqueId val="{00000008-5962-4B89-B487-7279F1C12752}"/>
                </c:ext>
              </c:extLst>
            </c:dLbl>
            <c:dLbl>
              <c:idx val="4"/>
              <c:delete val="1"/>
              <c:extLst>
                <c:ext xmlns:c15="http://schemas.microsoft.com/office/drawing/2012/chart" uri="{CE6537A1-D6FC-4f65-9D91-7224C49458BB}"/>
                <c:ext xmlns:c16="http://schemas.microsoft.com/office/drawing/2014/chart" uri="{C3380CC4-5D6E-409C-BE32-E72D297353CC}">
                  <c16:uniqueId val="{00000007-5962-4B89-B487-7279F1C12752}"/>
                </c:ext>
              </c:extLst>
            </c:dLbl>
            <c:dLbl>
              <c:idx val="5"/>
              <c:delete val="1"/>
              <c:extLst>
                <c:ext xmlns:c15="http://schemas.microsoft.com/office/drawing/2012/chart" uri="{CE6537A1-D6FC-4f65-9D91-7224C49458BB}"/>
                <c:ext xmlns:c16="http://schemas.microsoft.com/office/drawing/2014/chart" uri="{C3380CC4-5D6E-409C-BE32-E72D297353CC}">
                  <c16:uniqueId val="{00000006-5962-4B89-B487-7279F1C12752}"/>
                </c:ext>
              </c:extLst>
            </c:dLbl>
            <c:dLbl>
              <c:idx val="6"/>
              <c:delete val="1"/>
              <c:extLst>
                <c:ext xmlns:c15="http://schemas.microsoft.com/office/drawing/2012/chart" uri="{CE6537A1-D6FC-4f65-9D91-7224C49458BB}"/>
                <c:ext xmlns:c16="http://schemas.microsoft.com/office/drawing/2014/chart" uri="{C3380CC4-5D6E-409C-BE32-E72D297353CC}">
                  <c16:uniqueId val="{00000005-5962-4B89-B487-7279F1C12752}"/>
                </c:ext>
              </c:extLst>
            </c:dLbl>
            <c:dLbl>
              <c:idx val="7"/>
              <c:delete val="1"/>
              <c:extLst>
                <c:ext xmlns:c15="http://schemas.microsoft.com/office/drawing/2012/chart" uri="{CE6537A1-D6FC-4f65-9D91-7224C49458BB}"/>
                <c:ext xmlns:c16="http://schemas.microsoft.com/office/drawing/2014/chart" uri="{C3380CC4-5D6E-409C-BE32-E72D297353CC}">
                  <c16:uniqueId val="{00000004-5962-4B89-B487-7279F1C12752}"/>
                </c:ext>
              </c:extLst>
            </c:dLbl>
            <c:dLbl>
              <c:idx val="8"/>
              <c:delete val="1"/>
              <c:extLst>
                <c:ext xmlns:c15="http://schemas.microsoft.com/office/drawing/2012/chart" uri="{CE6537A1-D6FC-4f65-9D91-7224C49458BB}"/>
                <c:ext xmlns:c16="http://schemas.microsoft.com/office/drawing/2014/chart" uri="{C3380CC4-5D6E-409C-BE32-E72D297353CC}">
                  <c16:uniqueId val="{00000003-5962-4B89-B487-7279F1C12752}"/>
                </c:ext>
              </c:extLst>
            </c:dLbl>
            <c:dLbl>
              <c:idx val="9"/>
              <c:layout>
                <c:manualLayout>
                  <c:x val="-2.403846153846154E-2"/>
                  <c:y val="-4.0231651040886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962-4B89-B487-7279F1C1275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'Main series (percent)'!$B$6:$K$6</c:f>
              <c:numCache>
                <c:formatCode>General</c:formatCode>
                <c:ptCount val="10"/>
                <c:pt idx="0">
                  <c:v>2016</c:v>
                </c:pt>
                <c:pt idx="1">
                  <c:v>2020</c:v>
                </c:pt>
                <c:pt idx="2">
                  <c:v>2025</c:v>
                </c:pt>
                <c:pt idx="3">
                  <c:v>2030</c:v>
                </c:pt>
                <c:pt idx="4">
                  <c:v>2035</c:v>
                </c:pt>
                <c:pt idx="5">
                  <c:v>2040</c:v>
                </c:pt>
                <c:pt idx="6">
                  <c:v>2045</c:v>
                </c:pt>
                <c:pt idx="7">
                  <c:v>2050</c:v>
                </c:pt>
                <c:pt idx="8">
                  <c:v>2055</c:v>
                </c:pt>
                <c:pt idx="9">
                  <c:v>2060</c:v>
                </c:pt>
              </c:numCache>
            </c:numRef>
          </c:cat>
          <c:val>
            <c:numRef>
              <c:f>'Main series (percent)'!$B$12:$K$12</c:f>
              <c:numCache>
                <c:formatCode>0.00</c:formatCode>
                <c:ptCount val="10"/>
                <c:pt idx="0">
                  <c:v>61.97</c:v>
                </c:pt>
                <c:pt idx="1">
                  <c:v>60.93</c:v>
                </c:pt>
                <c:pt idx="2">
                  <c:v>59.4</c:v>
                </c:pt>
                <c:pt idx="3">
                  <c:v>58.14</c:v>
                </c:pt>
                <c:pt idx="4">
                  <c:v>57.66</c:v>
                </c:pt>
                <c:pt idx="5">
                  <c:v>57.74</c:v>
                </c:pt>
                <c:pt idx="6">
                  <c:v>57.96</c:v>
                </c:pt>
                <c:pt idx="7">
                  <c:v>57.87</c:v>
                </c:pt>
                <c:pt idx="8">
                  <c:v>57.45</c:v>
                </c:pt>
                <c:pt idx="9">
                  <c:v>56.78</c:v>
                </c:pt>
              </c:numCache>
            </c:numRef>
          </c:val>
          <c:smooth val="0"/>
          <c:extLst>
            <c:ext xmlns:c16="http://schemas.microsoft.com/office/drawing/2014/chart" uri="{C3380CC4-5D6E-409C-BE32-E72D297353CC}">
              <c16:uniqueId val="{00000001-5962-4B89-B487-7279F1C12752}"/>
            </c:ext>
          </c:extLst>
        </c:ser>
        <c:ser>
          <c:idx val="2"/>
          <c:order val="2"/>
          <c:tx>
            <c:strRef>
              <c:f>'Main series (percent)'!$A$16</c:f>
              <c:strCache>
                <c:ptCount val="1"/>
                <c:pt idx="0">
                  <c:v>.65 years and over</c:v>
                </c:pt>
              </c:strCache>
            </c:strRef>
          </c:tx>
          <c:spPr>
            <a:ln w="34925" cap="rnd">
              <a:solidFill>
                <a:schemeClr val="accent3"/>
              </a:solidFill>
              <a:round/>
            </a:ln>
            <a:effectLst/>
          </c:spPr>
          <c:marker>
            <c:symbol val="none"/>
          </c:marker>
          <c:dLbls>
            <c:dLbl>
              <c:idx val="0"/>
              <c:layout>
                <c:manualLayout>
                  <c:x val="-6.4102564102563953E-3"/>
                  <c:y val="2.5863204240569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962-4B89-B487-7279F1C12752}"/>
                </c:ext>
              </c:extLst>
            </c:dLbl>
            <c:dLbl>
              <c:idx val="1"/>
              <c:delete val="1"/>
              <c:extLst>
                <c:ext xmlns:c15="http://schemas.microsoft.com/office/drawing/2012/chart" uri="{CE6537A1-D6FC-4f65-9D91-7224C49458BB}"/>
                <c:ext xmlns:c16="http://schemas.microsoft.com/office/drawing/2014/chart" uri="{C3380CC4-5D6E-409C-BE32-E72D297353CC}">
                  <c16:uniqueId val="{00000014-5962-4B89-B487-7279F1C12752}"/>
                </c:ext>
              </c:extLst>
            </c:dLbl>
            <c:dLbl>
              <c:idx val="2"/>
              <c:delete val="1"/>
              <c:extLst>
                <c:ext xmlns:c15="http://schemas.microsoft.com/office/drawing/2012/chart" uri="{CE6537A1-D6FC-4f65-9D91-7224C49458BB}"/>
                <c:ext xmlns:c16="http://schemas.microsoft.com/office/drawing/2014/chart" uri="{C3380CC4-5D6E-409C-BE32-E72D297353CC}">
                  <c16:uniqueId val="{00000013-5962-4B89-B487-7279F1C12752}"/>
                </c:ext>
              </c:extLst>
            </c:dLbl>
            <c:dLbl>
              <c:idx val="3"/>
              <c:delete val="1"/>
              <c:extLst>
                <c:ext xmlns:c15="http://schemas.microsoft.com/office/drawing/2012/chart" uri="{CE6537A1-D6FC-4f65-9D91-7224C49458BB}"/>
                <c:ext xmlns:c16="http://schemas.microsoft.com/office/drawing/2014/chart" uri="{C3380CC4-5D6E-409C-BE32-E72D297353CC}">
                  <c16:uniqueId val="{00000012-5962-4B89-B487-7279F1C12752}"/>
                </c:ext>
              </c:extLst>
            </c:dLbl>
            <c:dLbl>
              <c:idx val="4"/>
              <c:delete val="1"/>
              <c:extLst>
                <c:ext xmlns:c15="http://schemas.microsoft.com/office/drawing/2012/chart" uri="{CE6537A1-D6FC-4f65-9D91-7224C49458BB}"/>
                <c:ext xmlns:c16="http://schemas.microsoft.com/office/drawing/2014/chart" uri="{C3380CC4-5D6E-409C-BE32-E72D297353CC}">
                  <c16:uniqueId val="{00000011-5962-4B89-B487-7279F1C12752}"/>
                </c:ext>
              </c:extLst>
            </c:dLbl>
            <c:dLbl>
              <c:idx val="5"/>
              <c:delete val="1"/>
              <c:extLst>
                <c:ext xmlns:c15="http://schemas.microsoft.com/office/drawing/2012/chart" uri="{CE6537A1-D6FC-4f65-9D91-7224C49458BB}"/>
                <c:ext xmlns:c16="http://schemas.microsoft.com/office/drawing/2014/chart" uri="{C3380CC4-5D6E-409C-BE32-E72D297353CC}">
                  <c16:uniqueId val="{00000010-5962-4B89-B487-7279F1C12752}"/>
                </c:ext>
              </c:extLst>
            </c:dLbl>
            <c:dLbl>
              <c:idx val="6"/>
              <c:delete val="1"/>
              <c:extLst>
                <c:ext xmlns:c15="http://schemas.microsoft.com/office/drawing/2012/chart" uri="{CE6537A1-D6FC-4f65-9D91-7224C49458BB}"/>
                <c:ext xmlns:c16="http://schemas.microsoft.com/office/drawing/2014/chart" uri="{C3380CC4-5D6E-409C-BE32-E72D297353CC}">
                  <c16:uniqueId val="{0000000F-5962-4B89-B487-7279F1C12752}"/>
                </c:ext>
              </c:extLst>
            </c:dLbl>
            <c:dLbl>
              <c:idx val="7"/>
              <c:delete val="1"/>
              <c:extLst>
                <c:ext xmlns:c15="http://schemas.microsoft.com/office/drawing/2012/chart" uri="{CE6537A1-D6FC-4f65-9D91-7224C49458BB}"/>
                <c:ext xmlns:c16="http://schemas.microsoft.com/office/drawing/2014/chart" uri="{C3380CC4-5D6E-409C-BE32-E72D297353CC}">
                  <c16:uniqueId val="{0000000E-5962-4B89-B487-7279F1C12752}"/>
                </c:ext>
              </c:extLst>
            </c:dLbl>
            <c:dLbl>
              <c:idx val="8"/>
              <c:delete val="1"/>
              <c:extLst>
                <c:ext xmlns:c15="http://schemas.microsoft.com/office/drawing/2012/chart" uri="{CE6537A1-D6FC-4f65-9D91-7224C49458BB}"/>
                <c:ext xmlns:c16="http://schemas.microsoft.com/office/drawing/2014/chart" uri="{C3380CC4-5D6E-409C-BE32-E72D297353CC}">
                  <c16:uniqueId val="{0000000D-5962-4B89-B487-7279F1C12752}"/>
                </c:ext>
              </c:extLst>
            </c:dLbl>
            <c:dLbl>
              <c:idx val="9"/>
              <c:layout>
                <c:manualLayout>
                  <c:x val="-3.2051282051283225E-3"/>
                  <c:y val="-2.5863204240569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962-4B89-B487-7279F1C1275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'Main series (percent)'!$B$6:$K$6</c:f>
              <c:numCache>
                <c:formatCode>General</c:formatCode>
                <c:ptCount val="10"/>
                <c:pt idx="0">
                  <c:v>2016</c:v>
                </c:pt>
                <c:pt idx="1">
                  <c:v>2020</c:v>
                </c:pt>
                <c:pt idx="2">
                  <c:v>2025</c:v>
                </c:pt>
                <c:pt idx="3">
                  <c:v>2030</c:v>
                </c:pt>
                <c:pt idx="4">
                  <c:v>2035</c:v>
                </c:pt>
                <c:pt idx="5">
                  <c:v>2040</c:v>
                </c:pt>
                <c:pt idx="6">
                  <c:v>2045</c:v>
                </c:pt>
                <c:pt idx="7">
                  <c:v>2050</c:v>
                </c:pt>
                <c:pt idx="8">
                  <c:v>2055</c:v>
                </c:pt>
                <c:pt idx="9">
                  <c:v>2060</c:v>
                </c:pt>
              </c:numCache>
            </c:numRef>
          </c:cat>
          <c:val>
            <c:numRef>
              <c:f>'Main series (percent)'!$B$16:$K$16</c:f>
              <c:numCache>
                <c:formatCode>0.00</c:formatCode>
                <c:ptCount val="10"/>
                <c:pt idx="0">
                  <c:v>15.24</c:v>
                </c:pt>
                <c:pt idx="1">
                  <c:v>16.850000000000001</c:v>
                </c:pt>
                <c:pt idx="2">
                  <c:v>18.96</c:v>
                </c:pt>
                <c:pt idx="3">
                  <c:v>20.61</c:v>
                </c:pt>
                <c:pt idx="4">
                  <c:v>21.4</c:v>
                </c:pt>
                <c:pt idx="5">
                  <c:v>21.66</c:v>
                </c:pt>
                <c:pt idx="6">
                  <c:v>21.75</c:v>
                </c:pt>
                <c:pt idx="7">
                  <c:v>22.06</c:v>
                </c:pt>
                <c:pt idx="8">
                  <c:v>22.64</c:v>
                </c:pt>
                <c:pt idx="9">
                  <c:v>23.45</c:v>
                </c:pt>
              </c:numCache>
            </c:numRef>
          </c:val>
          <c:smooth val="0"/>
          <c:extLst>
            <c:ext xmlns:c16="http://schemas.microsoft.com/office/drawing/2014/chart" uri="{C3380CC4-5D6E-409C-BE32-E72D297353CC}">
              <c16:uniqueId val="{00000002-5962-4B89-B487-7279F1C12752}"/>
            </c:ext>
          </c:extLst>
        </c:ser>
        <c:dLbls>
          <c:showLegendKey val="0"/>
          <c:showVal val="0"/>
          <c:showCatName val="0"/>
          <c:showSerName val="0"/>
          <c:showPercent val="0"/>
          <c:showBubbleSize val="0"/>
        </c:dLbls>
        <c:smooth val="0"/>
        <c:axId val="607149688"/>
        <c:axId val="607157888"/>
      </c:lineChart>
      <c:catAx>
        <c:axId val="607149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07157888"/>
        <c:crosses val="autoZero"/>
        <c:auto val="1"/>
        <c:lblAlgn val="ctr"/>
        <c:lblOffset val="100"/>
        <c:noMultiLvlLbl val="0"/>
      </c:catAx>
      <c:valAx>
        <c:axId val="6071578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07149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'Table 1702'!$A$67</c:f>
              <c:strCache>
                <c:ptCount val="1"/>
                <c:pt idx="0">
                  <c:v>% TRANS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'Table 1702'!$B$3:$J$5</c:f>
              <c:multiLvlStrCache>
                <c:ptCount val="4"/>
                <c:lvl>
                  <c:pt idx="0">
                    <c:v>Total</c:v>
                  </c:pt>
                  <c:pt idx="1">
                    <c:v>Central
City</c:v>
                  </c:pt>
                  <c:pt idx="2">
                    <c:v>Other
Urban</c:v>
                  </c:pt>
                </c:lvl>
                <c:lvl>
                  <c:pt idx="0">
                    <c:v>Urban</c:v>
                  </c:pt>
                  <c:pt idx="3">
                    <c:v>Rural</c:v>
                  </c:pt>
                </c:lvl>
                <c:lvl>
                  <c:pt idx="0">
                    <c:v>Type of area</c:v>
                  </c:pt>
                </c:lvl>
              </c:multiLvlStrCache>
            </c:multiLvlStrRef>
          </c:cat>
          <c:val>
            <c:numRef>
              <c:f>'Table 1702'!$B$67:$J$67</c:f>
              <c:numCache>
                <c:formatCode>0.0%</c:formatCode>
                <c:ptCount val="4"/>
                <c:pt idx="0">
                  <c:v>0.15586437455957786</c:v>
                </c:pt>
                <c:pt idx="1">
                  <c:v>0.14372499357633153</c:v>
                </c:pt>
                <c:pt idx="2">
                  <c:v>0.16242472533366023</c:v>
                </c:pt>
                <c:pt idx="3">
                  <c:v>0.20797300573830113</c:v>
                </c:pt>
              </c:numCache>
            </c:numRef>
          </c:val>
          <c:extLst>
            <c:ext xmlns:c16="http://schemas.microsoft.com/office/drawing/2014/chart" uri="{C3380CC4-5D6E-409C-BE32-E72D297353CC}">
              <c16:uniqueId val="{00000000-C94F-4F03-84AC-8FE3ED524121}"/>
            </c:ext>
          </c:extLst>
        </c:ser>
        <c:ser>
          <c:idx val="1"/>
          <c:order val="1"/>
          <c:tx>
            <c:strRef>
              <c:f>'Table 1702'!$A$68</c:f>
              <c:strCache>
                <c:ptCount val="1"/>
                <c:pt idx="0">
                  <c:v>% HOUSING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'Table 1702'!$B$3:$J$5</c:f>
              <c:multiLvlStrCache>
                <c:ptCount val="4"/>
                <c:lvl>
                  <c:pt idx="0">
                    <c:v>Total</c:v>
                  </c:pt>
                  <c:pt idx="1">
                    <c:v>Central
City</c:v>
                  </c:pt>
                  <c:pt idx="2">
                    <c:v>Other
Urban</c:v>
                  </c:pt>
                </c:lvl>
                <c:lvl>
                  <c:pt idx="0">
                    <c:v>Urban</c:v>
                  </c:pt>
                  <c:pt idx="3">
                    <c:v>Rural</c:v>
                  </c:pt>
                </c:lvl>
                <c:lvl>
                  <c:pt idx="0">
                    <c:v>Type of area</c:v>
                  </c:pt>
                </c:lvl>
              </c:multiLvlStrCache>
            </c:multiLvlStrRef>
          </c:cat>
          <c:val>
            <c:numRef>
              <c:f>'Table 1702'!$B$68:$J$68</c:f>
              <c:numCache>
                <c:formatCode>0.0%</c:formatCode>
                <c:ptCount val="4"/>
                <c:pt idx="0">
                  <c:v>0.33585159207485948</c:v>
                </c:pt>
                <c:pt idx="1">
                  <c:v>0.34739199060309073</c:v>
                </c:pt>
                <c:pt idx="2">
                  <c:v>0.32959960772896524</c:v>
                </c:pt>
                <c:pt idx="3">
                  <c:v>0.26533581184837951</c:v>
                </c:pt>
              </c:numCache>
            </c:numRef>
          </c:val>
          <c:extLst>
            <c:ext xmlns:c16="http://schemas.microsoft.com/office/drawing/2014/chart" uri="{C3380CC4-5D6E-409C-BE32-E72D297353CC}">
              <c16:uniqueId val="{00000001-C94F-4F03-84AC-8FE3ED524121}"/>
            </c:ext>
          </c:extLst>
        </c:ser>
        <c:dLbls>
          <c:showLegendKey val="0"/>
          <c:showVal val="0"/>
          <c:showCatName val="0"/>
          <c:showSerName val="0"/>
          <c:showPercent val="0"/>
          <c:showBubbleSize val="0"/>
        </c:dLbls>
        <c:gapWidth val="150"/>
        <c:overlap val="100"/>
        <c:axId val="779004640"/>
        <c:axId val="778995128"/>
      </c:barChart>
      <c:catAx>
        <c:axId val="7790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78995128"/>
        <c:crosses val="autoZero"/>
        <c:auto val="1"/>
        <c:lblAlgn val="ctr"/>
        <c:lblOffset val="100"/>
        <c:noMultiLvlLbl val="0"/>
      </c:catAx>
      <c:valAx>
        <c:axId val="778995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9004640"/>
        <c:crosses val="autoZero"/>
        <c:crossBetween val="between"/>
      </c:valAx>
      <c:spPr>
        <a:noFill/>
        <a:ln>
          <a:noFill/>
        </a:ln>
        <a:effectLst/>
      </c:spPr>
    </c:plotArea>
    <c:legend>
      <c:legendPos val="b"/>
      <c:layout>
        <c:manualLayout>
          <c:xMode val="edge"/>
          <c:yMode val="edge"/>
          <c:x val="0.34769375526172436"/>
          <c:y val="3.1721863526296558E-2"/>
          <c:w val="0.34549299262120536"/>
          <c:h val="7.044516019114223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'[Chart in Microsoft PowerPoint]TRIPS X AGE'!$C$25</c:f>
              <c:strCache>
                <c:ptCount val="1"/>
                <c:pt idx="0">
                  <c:v>&lt;16</c:v>
                </c:pt>
              </c:strCache>
            </c:strRef>
          </c:tx>
          <c:spPr>
            <a:ln w="25400" cap="rnd">
              <a:solidFill>
                <a:srgbClr val="00B050"/>
              </a:solidFill>
              <a:round/>
            </a:ln>
            <a:effectLst/>
          </c:spPr>
          <c:marker>
            <c:symbol val="circle"/>
            <c:size val="5"/>
            <c:spPr>
              <a:solidFill>
                <a:schemeClr val="accent1"/>
              </a:solidFill>
              <a:ln w="9525">
                <a:solidFill>
                  <a:schemeClr val="accent1"/>
                </a:solidFill>
              </a:ln>
              <a:effectLst/>
            </c:spPr>
          </c:marker>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'[Chart in Microsoft PowerPoint]TRIPS X AGE'!$D$24:$F$24</c:f>
              <c:numCache>
                <c:formatCode>General</c:formatCode>
                <c:ptCount val="3"/>
                <c:pt idx="0">
                  <c:v>1990</c:v>
                </c:pt>
                <c:pt idx="1">
                  <c:v>2009</c:v>
                </c:pt>
                <c:pt idx="2">
                  <c:v>2017</c:v>
                </c:pt>
              </c:numCache>
            </c:numRef>
          </c:xVal>
          <c:yVal>
            <c:numRef>
              <c:f>'[Chart in Microsoft PowerPoint]TRIPS X AGE'!$D$25:$F$25</c:f>
              <c:numCache>
                <c:formatCode>General</c:formatCode>
                <c:ptCount val="3"/>
                <c:pt idx="0">
                  <c:v>20.100000000000001</c:v>
                </c:pt>
                <c:pt idx="1">
                  <c:v>25.3</c:v>
                </c:pt>
                <c:pt idx="2">
                  <c:v>24.9</c:v>
                </c:pt>
              </c:numCache>
            </c:numRef>
          </c:yVal>
          <c:smooth val="0"/>
          <c:extLst>
            <c:ext xmlns:c16="http://schemas.microsoft.com/office/drawing/2014/chart" uri="{C3380CC4-5D6E-409C-BE32-E72D297353CC}">
              <c16:uniqueId val="{00000000-705F-4078-B9C0-662E1FEB8D18}"/>
            </c:ext>
          </c:extLst>
        </c:ser>
        <c:ser>
          <c:idx val="1"/>
          <c:order val="1"/>
          <c:tx>
            <c:strRef>
              <c:f>'[Chart in Microsoft PowerPoint]TRIPS X AGE'!$C$26</c:f>
              <c:strCache>
                <c:ptCount val="1"/>
                <c:pt idx="0">
                  <c:v>16-20</c:v>
                </c:pt>
              </c:strCache>
            </c:strRef>
          </c:tx>
          <c:spPr>
            <a:ln w="25400" cap="rnd">
              <a:solidFill>
                <a:schemeClr val="accent2"/>
              </a:solidFill>
              <a:round/>
            </a:ln>
            <a:effectLst/>
          </c:spPr>
          <c:marker>
            <c:symbol val="circle"/>
            <c:size val="5"/>
            <c:spPr>
              <a:solidFill>
                <a:schemeClr val="accent2"/>
              </a:solidFill>
              <a:ln w="9525">
                <a:solidFill>
                  <a:schemeClr val="accent2"/>
                </a:solidFill>
              </a:ln>
              <a:effectLst/>
            </c:spPr>
          </c:marker>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c15:spPr>
                <c15:showLeaderLines val="1"/>
                <c15:leaderLines>
                  <c:spPr>
                    <a:ln w="9525" cap="flat" cmpd="sng" algn="ctr">
                      <a:solidFill>
                        <a:schemeClr val="tx1">
                          <a:lumMod val="35000"/>
                          <a:lumOff val="65000"/>
                        </a:schemeClr>
                      </a:solidFill>
                      <a:round/>
                    </a:ln>
                    <a:effectLst/>
                  </c:spPr>
                </c15:leaderLines>
              </c:ext>
            </c:extLst>
          </c:dLbls>
          <c:xVal>
            <c:numRef>
              <c:f>'[Chart in Microsoft PowerPoint]TRIPS X AGE'!$D$24:$F$24</c:f>
              <c:numCache>
                <c:formatCode>General</c:formatCode>
                <c:ptCount val="3"/>
                <c:pt idx="0">
                  <c:v>1990</c:v>
                </c:pt>
                <c:pt idx="1">
                  <c:v>2009</c:v>
                </c:pt>
                <c:pt idx="2">
                  <c:v>2017</c:v>
                </c:pt>
              </c:numCache>
            </c:numRef>
          </c:xVal>
          <c:yVal>
            <c:numRef>
              <c:f>'[Chart in Microsoft PowerPoint]TRIPS X AGE'!$D$26:$F$26</c:f>
              <c:numCache>
                <c:formatCode>General</c:formatCode>
                <c:ptCount val="3"/>
                <c:pt idx="0">
                  <c:v>34.4</c:v>
                </c:pt>
                <c:pt idx="1">
                  <c:v>29.5</c:v>
                </c:pt>
                <c:pt idx="2">
                  <c:v>29.6</c:v>
                </c:pt>
              </c:numCache>
            </c:numRef>
          </c:yVal>
          <c:smooth val="0"/>
          <c:extLst>
            <c:ext xmlns:c16="http://schemas.microsoft.com/office/drawing/2014/chart" uri="{C3380CC4-5D6E-409C-BE32-E72D297353CC}">
              <c16:uniqueId val="{00000001-705F-4078-B9C0-662E1FEB8D18}"/>
            </c:ext>
          </c:extLst>
        </c:ser>
        <c:ser>
          <c:idx val="2"/>
          <c:order val="2"/>
          <c:tx>
            <c:strRef>
              <c:f>'[Chart in Microsoft PowerPoint]TRIPS X AGE'!$C$27</c:f>
              <c:strCache>
                <c:ptCount val="1"/>
                <c:pt idx="0">
                  <c:v>21-35</c:v>
                </c:pt>
              </c:strCache>
            </c:strRef>
          </c:tx>
          <c:spPr>
            <a:ln w="25400"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5.5555555555554534E-3"/>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5F-4078-B9C0-662E1FEB8D18}"/>
                </c:ext>
              </c:extLst>
            </c:dLbl>
            <c:spPr>
              <a:solidFill>
                <a:schemeClr val="lt1"/>
              </a:solidFill>
              <a:ln>
                <a:solidFill>
                  <a:schemeClr val="accent1"/>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leftArrowCallout">
                    <a:avLst/>
                  </a:prstGeom>
                </c15:spPr>
                <c15:showLeaderLines val="1"/>
                <c15:leaderLines>
                  <c:spPr>
                    <a:ln w="9525" cap="flat" cmpd="sng" algn="ctr">
                      <a:solidFill>
                        <a:schemeClr val="tx1">
                          <a:lumMod val="35000"/>
                          <a:lumOff val="65000"/>
                        </a:schemeClr>
                      </a:solidFill>
                      <a:round/>
                    </a:ln>
                    <a:effectLst/>
                  </c:spPr>
                </c15:leaderLines>
              </c:ext>
            </c:extLst>
          </c:dLbls>
          <c:xVal>
            <c:numRef>
              <c:f>'[Chart in Microsoft PowerPoint]TRIPS X AGE'!$D$24:$F$24</c:f>
              <c:numCache>
                <c:formatCode>General</c:formatCode>
                <c:ptCount val="3"/>
                <c:pt idx="0">
                  <c:v>1990</c:v>
                </c:pt>
                <c:pt idx="1">
                  <c:v>2009</c:v>
                </c:pt>
                <c:pt idx="2">
                  <c:v>2017</c:v>
                </c:pt>
              </c:numCache>
            </c:numRef>
          </c:xVal>
          <c:yVal>
            <c:numRef>
              <c:f>'[Chart in Microsoft PowerPoint]TRIPS X AGE'!$D$27:$F$27</c:f>
              <c:numCache>
                <c:formatCode>General</c:formatCode>
                <c:ptCount val="3"/>
                <c:pt idx="0">
                  <c:v>44.3</c:v>
                </c:pt>
                <c:pt idx="1">
                  <c:v>37.700000000000003</c:v>
                </c:pt>
                <c:pt idx="2">
                  <c:v>44.6</c:v>
                </c:pt>
              </c:numCache>
            </c:numRef>
          </c:yVal>
          <c:smooth val="0"/>
          <c:extLst>
            <c:ext xmlns:c16="http://schemas.microsoft.com/office/drawing/2014/chart" uri="{C3380CC4-5D6E-409C-BE32-E72D297353CC}">
              <c16:uniqueId val="{00000003-705F-4078-B9C0-662E1FEB8D18}"/>
            </c:ext>
          </c:extLst>
        </c:ser>
        <c:ser>
          <c:idx val="3"/>
          <c:order val="3"/>
          <c:tx>
            <c:strRef>
              <c:f>'[Chart in Microsoft PowerPoint]TRIPS X AGE'!$C$28</c:f>
              <c:strCache>
                <c:ptCount val="1"/>
                <c:pt idx="0">
                  <c:v>36-65</c:v>
                </c:pt>
              </c:strCache>
            </c:strRef>
          </c:tx>
          <c:spPr>
            <a:ln w="25400" cap="rnd">
              <a:solidFill>
                <a:srgbClr val="FFC000"/>
              </a:solidFill>
              <a:round/>
            </a:ln>
            <a:effectLst/>
          </c:spPr>
          <c:marker>
            <c:symbol val="circle"/>
            <c:size val="5"/>
            <c:spPr>
              <a:solidFill>
                <a:schemeClr val="accent4"/>
              </a:solidFill>
              <a:ln w="9525">
                <a:solidFill>
                  <a:schemeClr val="accent4"/>
                </a:solidFill>
              </a:ln>
              <a:effectLst/>
            </c:spPr>
          </c:marker>
          <c:dLbls>
            <c:dLbl>
              <c:idx val="2"/>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05F-4078-B9C0-662E1FEB8D1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PowerPoint]TRIPS X AGE'!$D$24:$F$24</c:f>
              <c:numCache>
                <c:formatCode>General</c:formatCode>
                <c:ptCount val="3"/>
                <c:pt idx="0">
                  <c:v>1990</c:v>
                </c:pt>
                <c:pt idx="1">
                  <c:v>2009</c:v>
                </c:pt>
                <c:pt idx="2">
                  <c:v>2017</c:v>
                </c:pt>
              </c:numCache>
            </c:numRef>
          </c:xVal>
          <c:yVal>
            <c:numRef>
              <c:f>'[Chart in Microsoft PowerPoint]TRIPS X AGE'!$D$28:$F$28</c:f>
              <c:numCache>
                <c:formatCode>General</c:formatCode>
                <c:ptCount val="3"/>
                <c:pt idx="0">
                  <c:v>40.1</c:v>
                </c:pt>
                <c:pt idx="1">
                  <c:v>44</c:v>
                </c:pt>
                <c:pt idx="2">
                  <c:v>44.9</c:v>
                </c:pt>
              </c:numCache>
            </c:numRef>
          </c:yVal>
          <c:smooth val="0"/>
          <c:extLst>
            <c:ext xmlns:c16="http://schemas.microsoft.com/office/drawing/2014/chart" uri="{C3380CC4-5D6E-409C-BE32-E72D297353CC}">
              <c16:uniqueId val="{00000005-705F-4078-B9C0-662E1FEB8D18}"/>
            </c:ext>
          </c:extLst>
        </c:ser>
        <c:ser>
          <c:idx val="4"/>
          <c:order val="4"/>
          <c:tx>
            <c:strRef>
              <c:f>'[Chart in Microsoft PowerPoint]TRIPS X AGE'!$C$29</c:f>
              <c:strCache>
                <c:ptCount val="1"/>
                <c:pt idx="0">
                  <c:v>&gt;65 </c:v>
                </c:pt>
              </c:strCache>
            </c:strRef>
          </c:tx>
          <c:spPr>
            <a:ln w="25400" cap="rnd">
              <a:solidFill>
                <a:schemeClr val="accent1">
                  <a:lumMod val="50000"/>
                </a:schemeClr>
              </a:solidFill>
              <a:round/>
            </a:ln>
            <a:effectLst/>
          </c:spPr>
          <c:marker>
            <c:symbol val="circle"/>
            <c:size val="5"/>
            <c:spPr>
              <a:solidFill>
                <a:schemeClr val="accent5"/>
              </a:solidFill>
              <a:ln w="9525">
                <a:solidFill>
                  <a:schemeClr val="accent5"/>
                </a:solidFill>
              </a:ln>
              <a:effectLst/>
            </c:spPr>
          </c:marker>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c15:spPr>
                <c15:showLeaderLines val="1"/>
                <c15:leaderLines>
                  <c:spPr>
                    <a:ln w="9525" cap="flat" cmpd="sng" algn="ctr">
                      <a:solidFill>
                        <a:schemeClr val="tx1">
                          <a:lumMod val="35000"/>
                          <a:lumOff val="65000"/>
                        </a:schemeClr>
                      </a:solidFill>
                      <a:round/>
                    </a:ln>
                    <a:effectLst/>
                  </c:spPr>
                </c15:leaderLines>
              </c:ext>
            </c:extLst>
          </c:dLbls>
          <c:xVal>
            <c:numRef>
              <c:f>'[Chart in Microsoft PowerPoint]TRIPS X AGE'!$D$24:$F$24</c:f>
              <c:numCache>
                <c:formatCode>General</c:formatCode>
                <c:ptCount val="3"/>
                <c:pt idx="0">
                  <c:v>1990</c:v>
                </c:pt>
                <c:pt idx="1">
                  <c:v>2009</c:v>
                </c:pt>
                <c:pt idx="2">
                  <c:v>2017</c:v>
                </c:pt>
              </c:numCache>
            </c:numRef>
          </c:xVal>
          <c:yVal>
            <c:numRef>
              <c:f>'[Chart in Microsoft PowerPoint]TRIPS X AGE'!$D$29:$F$29</c:f>
              <c:numCache>
                <c:formatCode>General</c:formatCode>
                <c:ptCount val="3"/>
                <c:pt idx="0">
                  <c:v>18.399999999999999</c:v>
                </c:pt>
                <c:pt idx="1">
                  <c:v>24</c:v>
                </c:pt>
                <c:pt idx="2">
                  <c:v>32.799999999999997</c:v>
                </c:pt>
              </c:numCache>
            </c:numRef>
          </c:yVal>
          <c:smooth val="0"/>
          <c:extLst>
            <c:ext xmlns:c16="http://schemas.microsoft.com/office/drawing/2014/chart" uri="{C3380CC4-5D6E-409C-BE32-E72D297353CC}">
              <c16:uniqueId val="{00000006-705F-4078-B9C0-662E1FEB8D18}"/>
            </c:ext>
          </c:extLst>
        </c:ser>
        <c:dLbls>
          <c:showLegendKey val="0"/>
          <c:showVal val="0"/>
          <c:showCatName val="0"/>
          <c:showSerName val="0"/>
          <c:showPercent val="0"/>
          <c:showBubbleSize val="0"/>
        </c:dLbls>
        <c:axId val="511898560"/>
        <c:axId val="511896920"/>
      </c:scatterChart>
      <c:valAx>
        <c:axId val="511898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896920"/>
        <c:crosses val="autoZero"/>
        <c:crossBetween val="midCat"/>
      </c:valAx>
      <c:valAx>
        <c:axId val="511896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898560"/>
        <c:crosses val="autoZero"/>
        <c:crossBetween val="midCat"/>
      </c:valAx>
      <c:spPr>
        <a:noFill/>
        <a:ln>
          <a:noFill/>
        </a:ln>
        <a:effectLst/>
      </c:spPr>
    </c:plotArea>
    <c:legend>
      <c:legendPos val="b"/>
      <c:layout>
        <c:manualLayout>
          <c:xMode val="edge"/>
          <c:yMode val="edge"/>
          <c:x val="0.24172112247651287"/>
          <c:y val="0.71628088155647207"/>
          <c:w val="0.56640186915887847"/>
          <c:h val="6.149689622130567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Sheet1!$I$5</c:f>
              <c:strCache>
                <c:ptCount val="1"/>
                <c:pt idx="0">
                  <c:v>2017</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Sheet1!$D$6:$D$12</c:f>
              <c:strCache>
                <c:ptCount val="7"/>
                <c:pt idx="0">
                  <c:v>less than $15,000</c:v>
                </c:pt>
                <c:pt idx="1">
                  <c:v>$15,000 to $24,999</c:v>
                </c:pt>
                <c:pt idx="2">
                  <c:v>$25,000 to $34,999</c:v>
                </c:pt>
                <c:pt idx="3">
                  <c:v>$35,000 to  $49,999</c:v>
                </c:pt>
                <c:pt idx="4">
                  <c:v>$50,000 to $74,999</c:v>
                </c:pt>
                <c:pt idx="5">
                  <c:v>$75,000 to $99,999</c:v>
                </c:pt>
                <c:pt idx="6">
                  <c:v>$100,000 and over</c:v>
                </c:pt>
              </c:strCache>
            </c:strRef>
          </c:cat>
          <c:val>
            <c:numRef>
              <c:f>Sheet1!$I$6:$I$12</c:f>
              <c:numCache>
                <c:formatCode>#,##0</c:formatCode>
                <c:ptCount val="7"/>
                <c:pt idx="0">
                  <c:v>2214</c:v>
                </c:pt>
                <c:pt idx="1">
                  <c:v>2477</c:v>
                </c:pt>
                <c:pt idx="2">
                  <c:v>2756</c:v>
                </c:pt>
                <c:pt idx="3">
                  <c:v>2979</c:v>
                </c:pt>
                <c:pt idx="4">
                  <c:v>3172</c:v>
                </c:pt>
                <c:pt idx="5">
                  <c:v>3487</c:v>
                </c:pt>
                <c:pt idx="6">
                  <c:v>4033</c:v>
                </c:pt>
              </c:numCache>
            </c:numRef>
          </c:val>
          <c:smooth val="0"/>
          <c:extLst>
            <c:ext xmlns:c16="http://schemas.microsoft.com/office/drawing/2014/chart" uri="{C3380CC4-5D6E-409C-BE32-E72D297353CC}">
              <c16:uniqueId val="{00000000-F026-495E-9FA6-51EAAFF64089}"/>
            </c:ext>
          </c:extLst>
        </c:ser>
        <c:dLbls>
          <c:showLegendKey val="0"/>
          <c:showVal val="0"/>
          <c:showCatName val="0"/>
          <c:showSerName val="0"/>
          <c:showPercent val="0"/>
          <c:showBubbleSize val="0"/>
        </c:dLbls>
        <c:smooth val="0"/>
        <c:axId val="480265944"/>
        <c:axId val="480267256"/>
      </c:lineChart>
      <c:catAx>
        <c:axId val="48026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80267256"/>
        <c:crosses val="autoZero"/>
        <c:auto val="1"/>
        <c:lblAlgn val="ctr"/>
        <c:lblOffset val="100"/>
        <c:noMultiLvlLbl val="0"/>
      </c:catAx>
      <c:valAx>
        <c:axId val="480267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265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'[Chart in Microsoft PowerPoint]Sheet1'!$H$82</c:f>
              <c:strCache>
                <c:ptCount val="1"/>
                <c:pt idx="0">
                  <c:v>0 VEHICLES</c:v>
                </c:pt>
              </c:strCache>
            </c:strRef>
          </c:tx>
          <c:spPr>
            <a:ln w="44450"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326-490A-A521-B9FD6BC1E926}"/>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5326-490A-A521-B9FD6BC1E9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PowerPoint]Sheet1'!$I$81:$O$81</c:f>
              <c:numCache>
                <c:formatCode>General</c:formatCode>
                <c:ptCount val="7"/>
                <c:pt idx="0">
                  <c:v>1960</c:v>
                </c:pt>
                <c:pt idx="1">
                  <c:v>1970</c:v>
                </c:pt>
                <c:pt idx="2">
                  <c:v>1980</c:v>
                </c:pt>
                <c:pt idx="3">
                  <c:v>1990</c:v>
                </c:pt>
                <c:pt idx="4">
                  <c:v>2000</c:v>
                </c:pt>
                <c:pt idx="5">
                  <c:v>2010</c:v>
                </c:pt>
                <c:pt idx="6">
                  <c:v>2017</c:v>
                </c:pt>
              </c:numCache>
            </c:numRef>
          </c:xVal>
          <c:yVal>
            <c:numRef>
              <c:f>'[Chart in Microsoft PowerPoint]Sheet1'!$I$82:$O$82</c:f>
              <c:numCache>
                <c:formatCode>0.0</c:formatCode>
                <c:ptCount val="7"/>
                <c:pt idx="0">
                  <c:v>21.5</c:v>
                </c:pt>
                <c:pt idx="1">
                  <c:v>17.5</c:v>
                </c:pt>
                <c:pt idx="2">
                  <c:v>12.9</c:v>
                </c:pt>
                <c:pt idx="3">
                  <c:v>11.5</c:v>
                </c:pt>
                <c:pt idx="4">
                  <c:v>10.3</c:v>
                </c:pt>
                <c:pt idx="5">
                  <c:v>9.1</c:v>
                </c:pt>
                <c:pt idx="6">
                  <c:v>8.5751785369555495</c:v>
                </c:pt>
              </c:numCache>
            </c:numRef>
          </c:yVal>
          <c:smooth val="0"/>
          <c:extLst>
            <c:ext xmlns:c16="http://schemas.microsoft.com/office/drawing/2014/chart" uri="{C3380CC4-5D6E-409C-BE32-E72D297353CC}">
              <c16:uniqueId val="{00000000-5326-490A-A521-B9FD6BC1E926}"/>
            </c:ext>
          </c:extLst>
        </c:ser>
        <c:ser>
          <c:idx val="1"/>
          <c:order val="1"/>
          <c:tx>
            <c:strRef>
              <c:f>'[Chart in Microsoft PowerPoint]Sheet1'!$H$83</c:f>
              <c:strCache>
                <c:ptCount val="1"/>
                <c:pt idx="0">
                  <c:v>1 VEHICLE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PowerPoint]Sheet1'!$I$81:$O$81</c:f>
              <c:numCache>
                <c:formatCode>General</c:formatCode>
                <c:ptCount val="7"/>
                <c:pt idx="0">
                  <c:v>1960</c:v>
                </c:pt>
                <c:pt idx="1">
                  <c:v>1970</c:v>
                </c:pt>
                <c:pt idx="2">
                  <c:v>1980</c:v>
                </c:pt>
                <c:pt idx="3">
                  <c:v>1990</c:v>
                </c:pt>
                <c:pt idx="4">
                  <c:v>2000</c:v>
                </c:pt>
                <c:pt idx="5">
                  <c:v>2010</c:v>
                </c:pt>
                <c:pt idx="6">
                  <c:v>2017</c:v>
                </c:pt>
              </c:numCache>
            </c:numRef>
          </c:xVal>
          <c:yVal>
            <c:numRef>
              <c:f>'[Chart in Microsoft PowerPoint]Sheet1'!$I$83:$O$83</c:f>
              <c:numCache>
                <c:formatCode>0.0</c:formatCode>
                <c:ptCount val="7"/>
                <c:pt idx="0">
                  <c:v>57</c:v>
                </c:pt>
                <c:pt idx="1">
                  <c:v>47.7</c:v>
                </c:pt>
                <c:pt idx="2">
                  <c:v>35.5</c:v>
                </c:pt>
                <c:pt idx="3">
                  <c:v>33.700000000000003</c:v>
                </c:pt>
                <c:pt idx="4">
                  <c:v>34.200000000000003</c:v>
                </c:pt>
                <c:pt idx="5">
                  <c:v>33.799999999999997</c:v>
                </c:pt>
                <c:pt idx="6">
                  <c:v>32.655162233490103</c:v>
                </c:pt>
              </c:numCache>
            </c:numRef>
          </c:yVal>
          <c:smooth val="0"/>
          <c:extLst>
            <c:ext xmlns:c16="http://schemas.microsoft.com/office/drawing/2014/chart" uri="{C3380CC4-5D6E-409C-BE32-E72D297353CC}">
              <c16:uniqueId val="{00000001-5326-490A-A521-B9FD6BC1E926}"/>
            </c:ext>
          </c:extLst>
        </c:ser>
        <c:ser>
          <c:idx val="2"/>
          <c:order val="2"/>
          <c:tx>
            <c:strRef>
              <c:f>'[Chart in Microsoft PowerPoint]Sheet1'!$H$84</c:f>
              <c:strCache>
                <c:ptCount val="1"/>
                <c:pt idx="0">
                  <c:v>2 VEHICLES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PowerPoint]Sheet1'!$I$81:$O$81</c:f>
              <c:numCache>
                <c:formatCode>General</c:formatCode>
                <c:ptCount val="7"/>
                <c:pt idx="0">
                  <c:v>1960</c:v>
                </c:pt>
                <c:pt idx="1">
                  <c:v>1970</c:v>
                </c:pt>
                <c:pt idx="2">
                  <c:v>1980</c:v>
                </c:pt>
                <c:pt idx="3">
                  <c:v>1990</c:v>
                </c:pt>
                <c:pt idx="4">
                  <c:v>2000</c:v>
                </c:pt>
                <c:pt idx="5">
                  <c:v>2010</c:v>
                </c:pt>
                <c:pt idx="6">
                  <c:v>2017</c:v>
                </c:pt>
              </c:numCache>
            </c:numRef>
          </c:xVal>
          <c:yVal>
            <c:numRef>
              <c:f>'[Chart in Microsoft PowerPoint]Sheet1'!$I$84:$O$84</c:f>
              <c:numCache>
                <c:formatCode>0.0</c:formatCode>
                <c:ptCount val="7"/>
                <c:pt idx="0">
                  <c:v>19.100000000000001</c:v>
                </c:pt>
                <c:pt idx="1">
                  <c:v>29.3</c:v>
                </c:pt>
                <c:pt idx="2">
                  <c:v>34</c:v>
                </c:pt>
                <c:pt idx="3">
                  <c:v>37.4</c:v>
                </c:pt>
                <c:pt idx="4">
                  <c:v>38.4</c:v>
                </c:pt>
                <c:pt idx="5">
                  <c:v>37.6</c:v>
                </c:pt>
                <c:pt idx="6">
                  <c:v>37.2758675379417</c:v>
                </c:pt>
              </c:numCache>
            </c:numRef>
          </c:yVal>
          <c:smooth val="0"/>
          <c:extLst>
            <c:ext xmlns:c16="http://schemas.microsoft.com/office/drawing/2014/chart" uri="{C3380CC4-5D6E-409C-BE32-E72D297353CC}">
              <c16:uniqueId val="{00000002-5326-490A-A521-B9FD6BC1E926}"/>
            </c:ext>
          </c:extLst>
        </c:ser>
        <c:ser>
          <c:idx val="3"/>
          <c:order val="3"/>
          <c:tx>
            <c:strRef>
              <c:f>'[Chart in Microsoft PowerPoint]Sheet1'!$H$85</c:f>
              <c:strCache>
                <c:ptCount val="1"/>
                <c:pt idx="0">
                  <c:v>3 + VEHICLES </c:v>
                </c:pt>
              </c:strCache>
            </c:strRef>
          </c:tx>
          <c:spPr>
            <a:ln w="31750" cap="rnd">
              <a:solidFill>
                <a:schemeClr val="accent4"/>
              </a:solidFill>
              <a:round/>
            </a:ln>
            <a:effectLst/>
          </c:spPr>
          <c:marker>
            <c:symbol val="circle"/>
            <c:size val="5"/>
            <c:spPr>
              <a:solidFill>
                <a:schemeClr val="accent4"/>
              </a:solidFill>
              <a:ln w="9525">
                <a:solidFill>
                  <a:schemeClr val="accent4"/>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326-490A-A521-B9FD6BC1E926}"/>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5326-490A-A521-B9FD6BC1E9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PowerPoint]Sheet1'!$I$81:$O$81</c:f>
              <c:numCache>
                <c:formatCode>General</c:formatCode>
                <c:ptCount val="7"/>
                <c:pt idx="0">
                  <c:v>1960</c:v>
                </c:pt>
                <c:pt idx="1">
                  <c:v>1970</c:v>
                </c:pt>
                <c:pt idx="2">
                  <c:v>1980</c:v>
                </c:pt>
                <c:pt idx="3">
                  <c:v>1990</c:v>
                </c:pt>
                <c:pt idx="4">
                  <c:v>2000</c:v>
                </c:pt>
                <c:pt idx="5">
                  <c:v>2010</c:v>
                </c:pt>
                <c:pt idx="6">
                  <c:v>2017</c:v>
                </c:pt>
              </c:numCache>
            </c:numRef>
          </c:xVal>
          <c:yVal>
            <c:numRef>
              <c:f>'[Chart in Microsoft PowerPoint]Sheet1'!$I$85:$O$85</c:f>
              <c:numCache>
                <c:formatCode>0.0</c:formatCode>
                <c:ptCount val="7"/>
                <c:pt idx="0">
                  <c:v>2.5</c:v>
                </c:pt>
                <c:pt idx="1">
                  <c:v>5.5</c:v>
                </c:pt>
                <c:pt idx="2">
                  <c:v>17.5</c:v>
                </c:pt>
                <c:pt idx="3">
                  <c:v>17.399999999999999</c:v>
                </c:pt>
                <c:pt idx="4">
                  <c:v>17.100000000000001</c:v>
                </c:pt>
                <c:pt idx="5">
                  <c:v>19.5</c:v>
                </c:pt>
                <c:pt idx="6">
                  <c:v>21.5</c:v>
                </c:pt>
              </c:numCache>
            </c:numRef>
          </c:yVal>
          <c:smooth val="0"/>
          <c:extLst>
            <c:ext xmlns:c16="http://schemas.microsoft.com/office/drawing/2014/chart" uri="{C3380CC4-5D6E-409C-BE32-E72D297353CC}">
              <c16:uniqueId val="{00000003-5326-490A-A521-B9FD6BC1E926}"/>
            </c:ext>
          </c:extLst>
        </c:ser>
        <c:dLbls>
          <c:showLegendKey val="0"/>
          <c:showVal val="0"/>
          <c:showCatName val="0"/>
          <c:showSerName val="0"/>
          <c:showPercent val="0"/>
          <c:showBubbleSize val="0"/>
        </c:dLbls>
        <c:axId val="500475768"/>
        <c:axId val="500479376"/>
      </c:scatterChart>
      <c:valAx>
        <c:axId val="500475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0479376"/>
        <c:crosses val="autoZero"/>
        <c:crossBetween val="midCat"/>
      </c:valAx>
      <c:valAx>
        <c:axId val="5004793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0475768"/>
        <c:crosses val="autoZero"/>
        <c:crossBetween val="midCat"/>
      </c:valAx>
      <c:spPr>
        <a:noFill/>
        <a:ln>
          <a:noFill/>
        </a:ln>
        <a:effectLst/>
      </c:spPr>
    </c:plotArea>
    <c:legend>
      <c:legendPos val="b"/>
      <c:layout>
        <c:manualLayout>
          <c:xMode val="edge"/>
          <c:yMode val="edge"/>
          <c:x val="0.28930568842446097"/>
          <c:y val="0.14370521156989233"/>
          <c:w val="0.68930127308852751"/>
          <c:h val="4.673417379774014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'[Chart in Microsoft PowerPoint]Sheet4'!$E$24</c:f>
              <c:strCache>
                <c:ptCount val="1"/>
                <c:pt idx="0">
                  <c:v>ALL </c:v>
                </c:pt>
              </c:strCache>
            </c:strRef>
          </c:tx>
          <c:spPr>
            <a:ln w="19050" cap="rnd">
              <a:solidFill>
                <a:schemeClr val="accent1">
                  <a:lumMod val="75000"/>
                </a:schemeClr>
              </a:solidFill>
              <a:round/>
            </a:ln>
            <a:effectLst/>
          </c:spPr>
          <c:marker>
            <c:symbol val="circle"/>
            <c:size val="5"/>
            <c:spPr>
              <a:solidFill>
                <a:schemeClr val="accent1"/>
              </a:solidFill>
              <a:ln w="9525">
                <a:solidFill>
                  <a:schemeClr val="accent1"/>
                </a:solidFill>
              </a:ln>
              <a:effectLst/>
            </c:spPr>
          </c:marker>
          <c:dLbls>
            <c:dLbl>
              <c:idx val="5"/>
              <c:layout>
                <c:manualLayout>
                  <c:x val="3.1446540880503146E-3"/>
                  <c:y val="2.8736893600633102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14-4857-8D1C-5D1AF1F69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PowerPoint]Sheet4'!$D$25:$D$30</c:f>
              <c:numCache>
                <c:formatCode>General</c:formatCode>
                <c:ptCount val="6"/>
                <c:pt idx="0">
                  <c:v>1970</c:v>
                </c:pt>
                <c:pt idx="1">
                  <c:v>1980</c:v>
                </c:pt>
                <c:pt idx="2">
                  <c:v>1990</c:v>
                </c:pt>
                <c:pt idx="3">
                  <c:v>2000</c:v>
                </c:pt>
                <c:pt idx="4">
                  <c:v>2010</c:v>
                </c:pt>
                <c:pt idx="5">
                  <c:v>2017</c:v>
                </c:pt>
              </c:numCache>
            </c:numRef>
          </c:xVal>
          <c:yVal>
            <c:numRef>
              <c:f>'[Chart in Microsoft PowerPoint]Sheet4'!$E$25:$E$30</c:f>
              <c:numCache>
                <c:formatCode>General</c:formatCode>
                <c:ptCount val="6"/>
                <c:pt idx="0">
                  <c:v>17.5</c:v>
                </c:pt>
                <c:pt idx="1">
                  <c:v>12.9</c:v>
                </c:pt>
                <c:pt idx="2">
                  <c:v>11.5</c:v>
                </c:pt>
                <c:pt idx="3">
                  <c:v>10.3</c:v>
                </c:pt>
                <c:pt idx="4">
                  <c:v>9.1</c:v>
                </c:pt>
                <c:pt idx="5">
                  <c:v>8.6</c:v>
                </c:pt>
              </c:numCache>
            </c:numRef>
          </c:yVal>
          <c:smooth val="0"/>
          <c:extLst>
            <c:ext xmlns:c16="http://schemas.microsoft.com/office/drawing/2014/chart" uri="{C3380CC4-5D6E-409C-BE32-E72D297353CC}">
              <c16:uniqueId val="{00000000-2814-4857-8D1C-5D1AF1F69427}"/>
            </c:ext>
          </c:extLst>
        </c:ser>
        <c:ser>
          <c:idx val="1"/>
          <c:order val="1"/>
          <c:tx>
            <c:strRef>
              <c:f>'[Chart in Microsoft PowerPoint]Sheet4'!$F$24</c:f>
              <c:strCache>
                <c:ptCount val="1"/>
                <c:pt idx="0">
                  <c:v>AF American </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814-4857-8D1C-5D1AF1F69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PowerPoint]Sheet4'!$D$25:$D$30</c:f>
              <c:numCache>
                <c:formatCode>General</c:formatCode>
                <c:ptCount val="6"/>
                <c:pt idx="0">
                  <c:v>1970</c:v>
                </c:pt>
                <c:pt idx="1">
                  <c:v>1980</c:v>
                </c:pt>
                <c:pt idx="2">
                  <c:v>1990</c:v>
                </c:pt>
                <c:pt idx="3">
                  <c:v>2000</c:v>
                </c:pt>
                <c:pt idx="4">
                  <c:v>2010</c:v>
                </c:pt>
                <c:pt idx="5">
                  <c:v>2017</c:v>
                </c:pt>
              </c:numCache>
            </c:numRef>
          </c:xVal>
          <c:yVal>
            <c:numRef>
              <c:f>'[Chart in Microsoft PowerPoint]Sheet4'!$F$25:$F$30</c:f>
              <c:numCache>
                <c:formatCode>General</c:formatCode>
                <c:ptCount val="6"/>
                <c:pt idx="0">
                  <c:v>43.1</c:v>
                </c:pt>
                <c:pt idx="1">
                  <c:v>32.6</c:v>
                </c:pt>
                <c:pt idx="2">
                  <c:v>30.5</c:v>
                </c:pt>
                <c:pt idx="3">
                  <c:v>23.8</c:v>
                </c:pt>
                <c:pt idx="4">
                  <c:v>20</c:v>
                </c:pt>
                <c:pt idx="5">
                  <c:v>18.5</c:v>
                </c:pt>
              </c:numCache>
            </c:numRef>
          </c:yVal>
          <c:smooth val="0"/>
          <c:extLst>
            <c:ext xmlns:c16="http://schemas.microsoft.com/office/drawing/2014/chart" uri="{C3380CC4-5D6E-409C-BE32-E72D297353CC}">
              <c16:uniqueId val="{00000001-2814-4857-8D1C-5D1AF1F69427}"/>
            </c:ext>
          </c:extLst>
        </c:ser>
        <c:ser>
          <c:idx val="2"/>
          <c:order val="2"/>
          <c:tx>
            <c:strRef>
              <c:f>'[Chart in Microsoft PowerPoint]Sheet4'!$G$24</c:f>
              <c:strCache>
                <c:ptCount val="1"/>
                <c:pt idx="0">
                  <c:v>Hispanic </c:v>
                </c:pt>
              </c:strCache>
            </c:strRef>
          </c:tx>
          <c:spPr>
            <a:ln w="19050" cap="rnd">
              <a:solidFill>
                <a:srgbClr val="00B050"/>
              </a:solidFill>
              <a:round/>
            </a:ln>
            <a:effectLst/>
          </c:spPr>
          <c:marker>
            <c:symbol val="circle"/>
            <c:size val="5"/>
            <c:spPr>
              <a:solidFill>
                <a:schemeClr val="accent3"/>
              </a:solidFill>
              <a:ln w="9525">
                <a:solidFill>
                  <a:schemeClr val="accent3"/>
                </a:solidFill>
              </a:ln>
              <a:effectLst/>
            </c:spPr>
          </c:marker>
          <c:dLbls>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814-4857-8D1C-5D1AF1F69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PowerPoint]Sheet4'!$D$25:$D$30</c:f>
              <c:numCache>
                <c:formatCode>General</c:formatCode>
                <c:ptCount val="6"/>
                <c:pt idx="0">
                  <c:v>1970</c:v>
                </c:pt>
                <c:pt idx="1">
                  <c:v>1980</c:v>
                </c:pt>
                <c:pt idx="2">
                  <c:v>1990</c:v>
                </c:pt>
                <c:pt idx="3">
                  <c:v>2000</c:v>
                </c:pt>
                <c:pt idx="4">
                  <c:v>2010</c:v>
                </c:pt>
                <c:pt idx="5">
                  <c:v>2017</c:v>
                </c:pt>
              </c:numCache>
            </c:numRef>
          </c:xVal>
          <c:yVal>
            <c:numRef>
              <c:f>'[Chart in Microsoft PowerPoint]Sheet4'!$G$25:$G$30</c:f>
              <c:numCache>
                <c:formatCode>General</c:formatCode>
                <c:ptCount val="6"/>
                <c:pt idx="1">
                  <c:v>21.8</c:v>
                </c:pt>
                <c:pt idx="2">
                  <c:v>20</c:v>
                </c:pt>
                <c:pt idx="3">
                  <c:v>17.2</c:v>
                </c:pt>
                <c:pt idx="4">
                  <c:v>12.6</c:v>
                </c:pt>
                <c:pt idx="5">
                  <c:v>10.6</c:v>
                </c:pt>
              </c:numCache>
            </c:numRef>
          </c:yVal>
          <c:smooth val="0"/>
          <c:extLst>
            <c:ext xmlns:c16="http://schemas.microsoft.com/office/drawing/2014/chart" uri="{C3380CC4-5D6E-409C-BE32-E72D297353CC}">
              <c16:uniqueId val="{00000002-2814-4857-8D1C-5D1AF1F69427}"/>
            </c:ext>
          </c:extLst>
        </c:ser>
        <c:dLbls>
          <c:showLegendKey val="0"/>
          <c:showVal val="0"/>
          <c:showCatName val="0"/>
          <c:showSerName val="0"/>
          <c:showPercent val="0"/>
          <c:showBubbleSize val="0"/>
        </c:dLbls>
        <c:axId val="522698472"/>
        <c:axId val="522698800"/>
      </c:scatterChart>
      <c:valAx>
        <c:axId val="522698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2698800"/>
        <c:crosses val="autoZero"/>
        <c:crossBetween val="midCat"/>
      </c:valAx>
      <c:valAx>
        <c:axId val="522698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698472"/>
        <c:crosses val="autoZero"/>
        <c:crossBetween val="midCat"/>
      </c:valAx>
      <c:spPr>
        <a:noFill/>
        <a:ln>
          <a:noFill/>
        </a:ln>
        <a:effectLst/>
      </c:spPr>
    </c:plotArea>
    <c:legend>
      <c:legendPos val="b"/>
      <c:layout>
        <c:manualLayout>
          <c:xMode val="edge"/>
          <c:yMode val="edge"/>
          <c:x val="0.46664661021145942"/>
          <c:y val="0.19178686004408738"/>
          <c:w val="0.40632929728123607"/>
          <c:h val="6.680128505957587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MODAL TREND WORKING</a:t>
            </a:r>
            <a:r>
              <a:rPr lang="en-US" baseline="0" dirty="0"/>
              <a:t> AT HOME</a:t>
            </a:r>
            <a:r>
              <a:rPr lang="en-US" dirty="0"/>
              <a:t> VS TRANSIT</a:t>
            </a:r>
          </a:p>
        </c:rich>
      </c:tx>
      <c:overlay val="0"/>
    </c:title>
    <c:autoTitleDeleted val="0"/>
    <c:plotArea>
      <c:layout>
        <c:manualLayout>
          <c:layoutTarget val="inner"/>
          <c:xMode val="edge"/>
          <c:yMode val="edge"/>
          <c:x val="8.4016606569038726E-2"/>
          <c:y val="0.18784533877709822"/>
          <c:w val="0.88983957612775055"/>
          <c:h val="0.71944881889763779"/>
        </c:manualLayout>
      </c:layout>
      <c:lineChart>
        <c:grouping val="standard"/>
        <c:varyColors val="0"/>
        <c:ser>
          <c:idx val="0"/>
          <c:order val="0"/>
          <c:tx>
            <c:strRef>
              <c:f>Sheet1!$H$50</c:f>
              <c:strCache>
                <c:ptCount val="1"/>
                <c:pt idx="0">
                  <c:v>PUBLIC TRANSPORTATION </c:v>
                </c:pt>
              </c:strCache>
            </c:strRef>
          </c:tx>
          <c:spPr>
            <a:ln w="50800"/>
          </c:spPr>
          <c:marker>
            <c:symbol val="none"/>
          </c:marker>
          <c:dLbls>
            <c:spPr>
              <a:noFill/>
              <a:ln>
                <a:noFill/>
              </a:ln>
              <a:effectLst/>
            </c:spPr>
            <c:txPr>
              <a:bodyPr/>
              <a:lstStyle/>
              <a:p>
                <a:pPr>
                  <a:defRPr sz="12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Sheet1!$G$51:$G$61</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Sheet1!$H$51:$H$61</c:f>
              <c:numCache>
                <c:formatCode>General</c:formatCode>
                <c:ptCount val="11"/>
                <c:pt idx="0">
                  <c:v>5.1899999999999995</c:v>
                </c:pt>
                <c:pt idx="1">
                  <c:v>5.07</c:v>
                </c:pt>
                <c:pt idx="2">
                  <c:v>4.96</c:v>
                </c:pt>
                <c:pt idx="3">
                  <c:v>4.8199999999999985</c:v>
                </c:pt>
                <c:pt idx="4">
                  <c:v>4.57</c:v>
                </c:pt>
                <c:pt idx="5">
                  <c:v>4.6599999999999975</c:v>
                </c:pt>
                <c:pt idx="6">
                  <c:v>4.83</c:v>
                </c:pt>
                <c:pt idx="7">
                  <c:v>4.88</c:v>
                </c:pt>
                <c:pt idx="8">
                  <c:v>5.01</c:v>
                </c:pt>
                <c:pt idx="9">
                  <c:v>4.99</c:v>
                </c:pt>
                <c:pt idx="10">
                  <c:v>4.9400000000000004</c:v>
                </c:pt>
              </c:numCache>
            </c:numRef>
          </c:val>
          <c:smooth val="0"/>
          <c:extLst>
            <c:ext xmlns:c16="http://schemas.microsoft.com/office/drawing/2014/chart" uri="{C3380CC4-5D6E-409C-BE32-E72D297353CC}">
              <c16:uniqueId val="{00000000-60C5-40AF-A69F-C989A6BF3682}"/>
            </c:ext>
          </c:extLst>
        </c:ser>
        <c:ser>
          <c:idx val="1"/>
          <c:order val="1"/>
          <c:tx>
            <c:strRef>
              <c:f>Sheet1!$I$50</c:f>
              <c:strCache>
                <c:ptCount val="1"/>
                <c:pt idx="0">
                  <c:v>WAH </c:v>
                </c:pt>
              </c:strCache>
            </c:strRef>
          </c:tx>
          <c:spPr>
            <a:ln w="50800"/>
          </c:spPr>
          <c:marker>
            <c:symbol val="none"/>
          </c:marker>
          <c:dLbls>
            <c:spPr>
              <a:noFill/>
              <a:ln>
                <a:noFill/>
              </a:ln>
              <a:effectLst/>
            </c:spPr>
            <c:txPr>
              <a:bodyPr/>
              <a:lstStyle/>
              <a:p>
                <a:pPr>
                  <a:defRPr sz="121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Sheet1!$G$51:$G$61</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Sheet1!$I$51:$I$61</c:f>
              <c:numCache>
                <c:formatCode>General</c:formatCode>
                <c:ptCount val="11"/>
                <c:pt idx="0">
                  <c:v>3.21</c:v>
                </c:pt>
                <c:pt idx="1">
                  <c:v>3.38</c:v>
                </c:pt>
                <c:pt idx="2">
                  <c:v>3.46</c:v>
                </c:pt>
                <c:pt idx="3">
                  <c:v>3.5</c:v>
                </c:pt>
                <c:pt idx="4">
                  <c:v>3.84</c:v>
                </c:pt>
                <c:pt idx="5">
                  <c:v>3.6</c:v>
                </c:pt>
                <c:pt idx="6">
                  <c:v>3.9099999999999997</c:v>
                </c:pt>
                <c:pt idx="7">
                  <c:v>4.08</c:v>
                </c:pt>
                <c:pt idx="8">
                  <c:v>4.0999999999999996</c:v>
                </c:pt>
                <c:pt idx="9">
                  <c:v>4.2699999999999996</c:v>
                </c:pt>
                <c:pt idx="10">
                  <c:v>4.33</c:v>
                </c:pt>
              </c:numCache>
            </c:numRef>
          </c:val>
          <c:smooth val="0"/>
          <c:extLst>
            <c:ext xmlns:c16="http://schemas.microsoft.com/office/drawing/2014/chart" uri="{C3380CC4-5D6E-409C-BE32-E72D297353CC}">
              <c16:uniqueId val="{00000001-60C5-40AF-A69F-C989A6BF3682}"/>
            </c:ext>
          </c:extLst>
        </c:ser>
        <c:dLbls>
          <c:showLegendKey val="0"/>
          <c:showVal val="0"/>
          <c:showCatName val="0"/>
          <c:showSerName val="0"/>
          <c:showPercent val="0"/>
          <c:showBubbleSize val="0"/>
        </c:dLbls>
        <c:smooth val="0"/>
        <c:axId val="40337792"/>
        <c:axId val="40339328"/>
      </c:lineChart>
      <c:catAx>
        <c:axId val="40337792"/>
        <c:scaling>
          <c:orientation val="minMax"/>
        </c:scaling>
        <c:delete val="0"/>
        <c:axPos val="b"/>
        <c:numFmt formatCode="General" sourceLinked="0"/>
        <c:majorTickMark val="none"/>
        <c:minorTickMark val="none"/>
        <c:tickLblPos val="nextTo"/>
        <c:spPr>
          <a:ln w="130175"/>
        </c:spPr>
        <c:txPr>
          <a:bodyPr/>
          <a:lstStyle/>
          <a:p>
            <a:pPr>
              <a:defRPr sz="1200" b="1" i="0" baseline="0"/>
            </a:pPr>
            <a:endParaRPr lang="en-US"/>
          </a:p>
        </c:txPr>
        <c:crossAx val="40339328"/>
        <c:crosses val="autoZero"/>
        <c:auto val="1"/>
        <c:lblAlgn val="ctr"/>
        <c:lblOffset val="100"/>
        <c:noMultiLvlLbl val="0"/>
      </c:catAx>
      <c:valAx>
        <c:axId val="40339328"/>
        <c:scaling>
          <c:orientation val="minMax"/>
          <c:min val="2"/>
        </c:scaling>
        <c:delete val="0"/>
        <c:axPos val="l"/>
        <c:title>
          <c:tx>
            <c:rich>
              <a:bodyPr/>
              <a:lstStyle/>
              <a:p>
                <a:pPr>
                  <a:defRPr/>
                </a:pPr>
                <a:r>
                  <a:rPr lang="en-US"/>
                  <a:t>PERCENT </a:t>
                </a:r>
              </a:p>
            </c:rich>
          </c:tx>
          <c:layout>
            <c:manualLayout>
              <c:xMode val="edge"/>
              <c:yMode val="edge"/>
              <c:x val="1.6339869281045785E-3"/>
              <c:y val="0.47383518032468253"/>
            </c:manualLayout>
          </c:layout>
          <c:overlay val="0"/>
        </c:title>
        <c:numFmt formatCode="General" sourceLinked="1"/>
        <c:majorTickMark val="none"/>
        <c:minorTickMark val="none"/>
        <c:tickLblPos val="nextTo"/>
        <c:txPr>
          <a:bodyPr/>
          <a:lstStyle/>
          <a:p>
            <a:pPr>
              <a:defRPr sz="1200" b="1" i="0" baseline="0"/>
            </a:pPr>
            <a:endParaRPr lang="en-US"/>
          </a:p>
        </c:txPr>
        <c:crossAx val="40337792"/>
        <c:crosses val="autoZero"/>
        <c:crossBetween val="between"/>
      </c:valAx>
    </c:plotArea>
    <c:legend>
      <c:legendPos val="t"/>
      <c:layout>
        <c:manualLayout>
          <c:xMode val="edge"/>
          <c:yMode val="edge"/>
          <c:x val="0.26635047955454189"/>
          <c:y val="0.10438596491228072"/>
          <c:w val="0.46729904089091656"/>
          <c:h val="0.12328037942625598"/>
        </c:manualLayout>
      </c:layout>
      <c:overlay val="0"/>
      <c:txPr>
        <a:bodyPr/>
        <a:lstStyle/>
        <a:p>
          <a:pPr>
            <a:defRPr sz="1400" baseline="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'B08101 TREND WAH TRANSIT'!$B$72</c:f>
              <c:strCache>
                <c:ptCount val="1"/>
                <c:pt idx="0">
                  <c:v>Public transportation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'B08101 TREND WAH TRANSIT'!$C$71:$T$71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'B08101 TREND WAH TRANSIT'!$C$72:$T$72</c:f>
              <c:numCache>
                <c:formatCode>0.00%</c:formatCode>
                <c:ptCount val="18"/>
                <c:pt idx="0">
                  <c:v>5.1900000000000002E-2</c:v>
                </c:pt>
                <c:pt idx="1">
                  <c:v>5.0700000000000002E-2</c:v>
                </c:pt>
                <c:pt idx="2">
                  <c:v>4.9599999999999998E-2</c:v>
                </c:pt>
                <c:pt idx="3">
                  <c:v>4.82E-2</c:v>
                </c:pt>
                <c:pt idx="4">
                  <c:v>4.5699999999999998E-2</c:v>
                </c:pt>
                <c:pt idx="5">
                  <c:v>4.6600000000000003E-2</c:v>
                </c:pt>
                <c:pt idx="6">
                  <c:v>4.8300000000000003E-2</c:v>
                </c:pt>
                <c:pt idx="7">
                  <c:v>4.8800000000000003E-2</c:v>
                </c:pt>
                <c:pt idx="8">
                  <c:v>5.0099999999999999E-2</c:v>
                </c:pt>
                <c:pt idx="9">
                  <c:v>4.99E-2</c:v>
                </c:pt>
                <c:pt idx="10">
                  <c:v>4.94275673883229E-2</c:v>
                </c:pt>
                <c:pt idx="11">
                  <c:v>5.0299999999999997E-2</c:v>
                </c:pt>
                <c:pt idx="12">
                  <c:v>5.007317750528599E-2</c:v>
                </c:pt>
                <c:pt idx="13">
                  <c:v>5.1714017713709141E-2</c:v>
                </c:pt>
                <c:pt idx="14">
                  <c:v>5.2103660631449972E-2</c:v>
                </c:pt>
                <c:pt idx="15">
                  <c:v>5.2324233624515389E-2</c:v>
                </c:pt>
                <c:pt idx="16">
                  <c:v>5.0866834104772524E-2</c:v>
                </c:pt>
                <c:pt idx="17">
                  <c:v>4.9981429644109891E-2</c:v>
                </c:pt>
              </c:numCache>
            </c:numRef>
          </c:val>
          <c:smooth val="0"/>
          <c:extLst>
            <c:ext xmlns:c16="http://schemas.microsoft.com/office/drawing/2014/chart" uri="{C3380CC4-5D6E-409C-BE32-E72D297353CC}">
              <c16:uniqueId val="{00000000-5C15-4240-A427-979AA4F4F1B3}"/>
            </c:ext>
          </c:extLst>
        </c:ser>
        <c:ser>
          <c:idx val="1"/>
          <c:order val="1"/>
          <c:tx>
            <c:strRef>
              <c:f>'B08101 TREND WAH TRANSIT'!$B$73</c:f>
              <c:strCache>
                <c:ptCount val="1"/>
                <c:pt idx="0">
                  <c:v>Worked at home:</c:v>
                </c:pt>
              </c:strCache>
            </c:strRef>
          </c:tx>
          <c:spPr>
            <a:ln w="28575" cap="rnd">
              <a:solidFill>
                <a:schemeClr val="accent2"/>
              </a:solidFill>
              <a:round/>
            </a:ln>
            <a:effectLst/>
          </c:spPr>
          <c:marker>
            <c:symbol val="none"/>
          </c:marker>
          <c:dLbls>
            <c:dLbl>
              <c:idx val="16"/>
              <c:layout>
                <c:manualLayout>
                  <c:x val="-1.8691588785046842E-2"/>
                  <c:y val="2.6786932101806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15-4240-A427-979AA4F4F1B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'B08101 TREND WAH TRANSIT'!$C$71:$T$71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'B08101 TREND WAH TRANSIT'!$C$73:$T$73</c:f>
              <c:numCache>
                <c:formatCode>0.00%</c:formatCode>
                <c:ptCount val="18"/>
                <c:pt idx="0">
                  <c:v>3.2099999999999997E-2</c:v>
                </c:pt>
                <c:pt idx="1">
                  <c:v>3.3799999999999997E-2</c:v>
                </c:pt>
                <c:pt idx="2">
                  <c:v>3.4599999999999999E-2</c:v>
                </c:pt>
                <c:pt idx="3">
                  <c:v>3.5000000000000003E-2</c:v>
                </c:pt>
                <c:pt idx="4">
                  <c:v>3.8399999999999997E-2</c:v>
                </c:pt>
                <c:pt idx="5">
                  <c:v>3.5999999999999997E-2</c:v>
                </c:pt>
                <c:pt idx="6">
                  <c:v>3.9100000000000003E-2</c:v>
                </c:pt>
                <c:pt idx="7">
                  <c:v>4.0800000000000003E-2</c:v>
                </c:pt>
                <c:pt idx="8">
                  <c:v>4.1000000000000002E-2</c:v>
                </c:pt>
                <c:pt idx="9">
                  <c:v>4.2700000000000002E-2</c:v>
                </c:pt>
                <c:pt idx="10">
                  <c:v>4.3260963242493976E-2</c:v>
                </c:pt>
                <c:pt idx="11">
                  <c:v>4.3350906996232348E-2</c:v>
                </c:pt>
                <c:pt idx="12">
                  <c:v>4.361645531231205E-2</c:v>
                </c:pt>
                <c:pt idx="13">
                  <c:v>4.3570987301491393E-2</c:v>
                </c:pt>
                <c:pt idx="14">
                  <c:v>4.4851941534806185E-2</c:v>
                </c:pt>
                <c:pt idx="15">
                  <c:v>4.613531605370292E-2</c:v>
                </c:pt>
                <c:pt idx="16">
                  <c:v>5.0485014150320529E-2</c:v>
                </c:pt>
                <c:pt idx="17">
                  <c:v>5.2317926744108241E-2</c:v>
                </c:pt>
              </c:numCache>
            </c:numRef>
          </c:val>
          <c:smooth val="0"/>
          <c:extLst>
            <c:ext xmlns:c16="http://schemas.microsoft.com/office/drawing/2014/chart" uri="{C3380CC4-5D6E-409C-BE32-E72D297353CC}">
              <c16:uniqueId val="{00000001-5C15-4240-A427-979AA4F4F1B3}"/>
            </c:ext>
          </c:extLst>
        </c:ser>
        <c:dLbls>
          <c:showLegendKey val="0"/>
          <c:showVal val="0"/>
          <c:showCatName val="0"/>
          <c:showSerName val="0"/>
          <c:showPercent val="0"/>
          <c:showBubbleSize val="0"/>
        </c:dLbls>
        <c:smooth val="0"/>
        <c:axId val="126712840"/>
        <c:axId val="126709560"/>
      </c:lineChart>
      <c:catAx>
        <c:axId val="12671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6709560"/>
        <c:crosses val="autoZero"/>
        <c:auto val="1"/>
        <c:lblAlgn val="ctr"/>
        <c:lblOffset val="100"/>
        <c:noMultiLvlLbl val="0"/>
      </c:catAx>
      <c:valAx>
        <c:axId val="126709560"/>
        <c:scaling>
          <c:orientation val="minMax"/>
          <c:min val="3.0000000000000006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6712840"/>
        <c:crosses val="autoZero"/>
        <c:crossBetween val="between"/>
      </c:valAx>
      <c:spPr>
        <a:noFill/>
        <a:ln>
          <a:noFill/>
        </a:ln>
        <a:effectLst/>
      </c:spPr>
    </c:plotArea>
    <c:legend>
      <c:legendPos val="b"/>
      <c:layout>
        <c:manualLayout>
          <c:xMode val="edge"/>
          <c:yMode val="edge"/>
          <c:x val="0.3169271148798708"/>
          <c:y val="0.71625303550077035"/>
          <c:w val="0.58729961639410455"/>
          <c:h val="7.540415926295861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64260717410319E-2"/>
          <c:y val="0.16708333333333336"/>
          <c:w val="0.88389129483814521"/>
          <c:h val="0.72088764946048411"/>
        </c:manualLayout>
      </c:layout>
      <c:lineChart>
        <c:grouping val="standard"/>
        <c:varyColors val="0"/>
        <c:ser>
          <c:idx val="0"/>
          <c:order val="0"/>
          <c:tx>
            <c:strRef>
              <c:f>'tt trend '!$E$30</c:f>
              <c:strCache>
                <c:ptCount val="1"/>
                <c:pt idx="0">
                  <c:v>AV  TT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'tt trend '!$D$31:$D$43</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'tt trend '!$E$31:$E$43</c:f>
              <c:numCache>
                <c:formatCode>0.0</c:formatCode>
                <c:ptCount val="13"/>
                <c:pt idx="0">
                  <c:v>25.1</c:v>
                </c:pt>
                <c:pt idx="1">
                  <c:v>25</c:v>
                </c:pt>
                <c:pt idx="2">
                  <c:v>25.3</c:v>
                </c:pt>
                <c:pt idx="3">
                  <c:v>25.5</c:v>
                </c:pt>
                <c:pt idx="4">
                  <c:v>25.1</c:v>
                </c:pt>
                <c:pt idx="5">
                  <c:v>25.3</c:v>
                </c:pt>
                <c:pt idx="6">
                  <c:v>25.5</c:v>
                </c:pt>
                <c:pt idx="7">
                  <c:v>25.7</c:v>
                </c:pt>
                <c:pt idx="8">
                  <c:v>25.8</c:v>
                </c:pt>
                <c:pt idx="9">
                  <c:v>26</c:v>
                </c:pt>
                <c:pt idx="10">
                  <c:v>26.4</c:v>
                </c:pt>
                <c:pt idx="11">
                  <c:v>26.6</c:v>
                </c:pt>
                <c:pt idx="12">
                  <c:v>26.9</c:v>
                </c:pt>
              </c:numCache>
            </c:numRef>
          </c:val>
          <c:smooth val="0"/>
          <c:extLst>
            <c:ext xmlns:c16="http://schemas.microsoft.com/office/drawing/2014/chart" uri="{C3380CC4-5D6E-409C-BE32-E72D297353CC}">
              <c16:uniqueId val="{00000000-ED9A-4944-A284-3D041AABA5ED}"/>
            </c:ext>
          </c:extLst>
        </c:ser>
        <c:dLbls>
          <c:showLegendKey val="0"/>
          <c:showVal val="0"/>
          <c:showCatName val="0"/>
          <c:showSerName val="0"/>
          <c:showPercent val="0"/>
          <c:showBubbleSize val="0"/>
        </c:dLbls>
        <c:smooth val="0"/>
        <c:axId val="585222464"/>
        <c:axId val="585226400"/>
      </c:lineChart>
      <c:catAx>
        <c:axId val="58522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5226400"/>
        <c:crosses val="autoZero"/>
        <c:auto val="1"/>
        <c:lblAlgn val="ctr"/>
        <c:lblOffset val="100"/>
        <c:noMultiLvlLbl val="0"/>
      </c:catAx>
      <c:valAx>
        <c:axId val="585226400"/>
        <c:scaling>
          <c:orientation val="minMax"/>
          <c:min val="2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C00000"/>
                </a:solidFill>
                <a:latin typeface="+mn-lt"/>
                <a:ea typeface="+mn-ea"/>
                <a:cs typeface="+mn-cs"/>
              </a:defRPr>
            </a:pPr>
            <a:endParaRPr lang="en-US"/>
          </a:p>
        </c:txPr>
        <c:crossAx val="58522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70282881306506E-2"/>
          <c:y val="5.4545454545454543E-2"/>
          <c:w val="0.92386798872363174"/>
          <c:h val="0.78793700787401577"/>
        </c:manualLayout>
      </c:layout>
      <c:lineChart>
        <c:grouping val="standard"/>
        <c:varyColors val="0"/>
        <c:ser>
          <c:idx val="0"/>
          <c:order val="0"/>
          <c:tx>
            <c:strRef>
              <c:f>'tt trend '!$E$74</c:f>
              <c:strCache>
                <c:ptCount val="1"/>
                <c:pt idx="0">
                  <c:v>LESS THAN 20 MINUTES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'tt trend '!$D$75:$D$81</c:f>
              <c:strCache>
                <c:ptCount val="7"/>
                <c:pt idx="0">
                  <c:v>2005</c:v>
                </c:pt>
                <c:pt idx="1">
                  <c:v>2007</c:v>
                </c:pt>
                <c:pt idx="2">
                  <c:v>2009</c:v>
                </c:pt>
                <c:pt idx="3">
                  <c:v>2011</c:v>
                </c:pt>
                <c:pt idx="4">
                  <c:v>2013</c:v>
                </c:pt>
                <c:pt idx="5">
                  <c:v>2015</c:v>
                </c:pt>
                <c:pt idx="6">
                  <c:v>2017</c:v>
                </c:pt>
              </c:strCache>
            </c:strRef>
          </c:cat>
          <c:val>
            <c:numRef>
              <c:f>'tt trend '!$E$75:$E$81</c:f>
              <c:numCache>
                <c:formatCode>0.0%</c:formatCode>
                <c:ptCount val="7"/>
                <c:pt idx="0">
                  <c:v>0.44500000000000001</c:v>
                </c:pt>
                <c:pt idx="1">
                  <c:v>0.441</c:v>
                </c:pt>
                <c:pt idx="2">
                  <c:v>0.442</c:v>
                </c:pt>
                <c:pt idx="3">
                  <c:v>0.43200000000000005</c:v>
                </c:pt>
                <c:pt idx="4">
                  <c:v>0.42599999999999999</c:v>
                </c:pt>
                <c:pt idx="5" formatCode="0.00%">
                  <c:v>0.41499999999999998</c:v>
                </c:pt>
                <c:pt idx="6">
                  <c:v>0.40600000000000003</c:v>
                </c:pt>
              </c:numCache>
            </c:numRef>
          </c:val>
          <c:smooth val="0"/>
          <c:extLst>
            <c:ext xmlns:c16="http://schemas.microsoft.com/office/drawing/2014/chart" uri="{C3380CC4-5D6E-409C-BE32-E72D297353CC}">
              <c16:uniqueId val="{00000000-2682-4E1A-810E-DE27C8F9295B}"/>
            </c:ext>
          </c:extLst>
        </c:ser>
        <c:ser>
          <c:idx val="1"/>
          <c:order val="1"/>
          <c:tx>
            <c:strRef>
              <c:f>'tt trend '!$F$74</c:f>
              <c:strCache>
                <c:ptCount val="1"/>
                <c:pt idx="0">
                  <c:v>MORE THAN 60 MINUTES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'tt trend '!$D$75:$D$81</c:f>
              <c:strCache>
                <c:ptCount val="7"/>
                <c:pt idx="0">
                  <c:v>2005</c:v>
                </c:pt>
                <c:pt idx="1">
                  <c:v>2007</c:v>
                </c:pt>
                <c:pt idx="2">
                  <c:v>2009</c:v>
                </c:pt>
                <c:pt idx="3">
                  <c:v>2011</c:v>
                </c:pt>
                <c:pt idx="4">
                  <c:v>2013</c:v>
                </c:pt>
                <c:pt idx="5">
                  <c:v>2015</c:v>
                </c:pt>
                <c:pt idx="6">
                  <c:v>2017</c:v>
                </c:pt>
              </c:strCache>
            </c:strRef>
          </c:cat>
          <c:val>
            <c:numRef>
              <c:f>'tt trend '!$F$75:$F$81</c:f>
              <c:numCache>
                <c:formatCode>0.0%</c:formatCode>
                <c:ptCount val="7"/>
                <c:pt idx="0">
                  <c:v>7.9000000000000001E-2</c:v>
                </c:pt>
                <c:pt idx="1">
                  <c:v>8.2000000000000003E-2</c:v>
                </c:pt>
                <c:pt idx="2">
                  <c:v>7.8E-2</c:v>
                </c:pt>
                <c:pt idx="3">
                  <c:v>8.1000000000000003E-2</c:v>
                </c:pt>
                <c:pt idx="4" formatCode="0.00%">
                  <c:v>8.4000000000000005E-2</c:v>
                </c:pt>
                <c:pt idx="5" formatCode="0.00%">
                  <c:v>0.09</c:v>
                </c:pt>
                <c:pt idx="6">
                  <c:v>9.2999999999999999E-2</c:v>
                </c:pt>
              </c:numCache>
            </c:numRef>
          </c:val>
          <c:smooth val="0"/>
          <c:extLst>
            <c:ext xmlns:c16="http://schemas.microsoft.com/office/drawing/2014/chart" uri="{C3380CC4-5D6E-409C-BE32-E72D297353CC}">
              <c16:uniqueId val="{00000001-2682-4E1A-810E-DE27C8F9295B}"/>
            </c:ext>
          </c:extLst>
        </c:ser>
        <c:dLbls>
          <c:showLegendKey val="0"/>
          <c:showVal val="0"/>
          <c:showCatName val="0"/>
          <c:showSerName val="0"/>
          <c:showPercent val="0"/>
          <c:showBubbleSize val="0"/>
        </c:dLbls>
        <c:smooth val="0"/>
        <c:axId val="593419568"/>
        <c:axId val="593420880"/>
      </c:lineChart>
      <c:catAx>
        <c:axId val="59341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93420880"/>
        <c:crosses val="autoZero"/>
        <c:auto val="1"/>
        <c:lblAlgn val="ctr"/>
        <c:lblOffset val="100"/>
        <c:noMultiLvlLbl val="0"/>
      </c:catAx>
      <c:valAx>
        <c:axId val="5934208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3419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'[Chart in Microsoft PowerPoint]TT X MODE '!$P$27</c:f>
              <c:strCache>
                <c:ptCount val="1"/>
                <c:pt idx="0">
                  <c:v>60-89 minutes </c:v>
                </c:pt>
              </c:strCache>
            </c:strRef>
          </c:tx>
          <c:spPr>
            <a:ln w="48260" cap="rnd">
              <a:solidFill>
                <a:prstClr val="black">
                  <a:lumMod val="25000"/>
                  <a:lumOff val="75000"/>
                </a:prstClr>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PowerPoint]TT X MODE '!$O$28:$O$31</c:f>
              <c:numCache>
                <c:formatCode>General</c:formatCode>
                <c:ptCount val="4"/>
                <c:pt idx="0">
                  <c:v>1990</c:v>
                </c:pt>
                <c:pt idx="1">
                  <c:v>2000</c:v>
                </c:pt>
                <c:pt idx="2">
                  <c:v>2010</c:v>
                </c:pt>
                <c:pt idx="3">
                  <c:v>2017</c:v>
                </c:pt>
              </c:numCache>
            </c:numRef>
          </c:xVal>
          <c:yVal>
            <c:numRef>
              <c:f>'[Chart in Microsoft PowerPoint]TT X MODE '!$P$28:$P$31</c:f>
              <c:numCache>
                <c:formatCode>0.00%</c:formatCode>
                <c:ptCount val="4"/>
                <c:pt idx="0">
                  <c:v>4.4600000000000001E-2</c:v>
                </c:pt>
                <c:pt idx="1">
                  <c:v>5.21E-2</c:v>
                </c:pt>
                <c:pt idx="2">
                  <c:v>5.5300000000000002E-2</c:v>
                </c:pt>
                <c:pt idx="3">
                  <c:v>6.4699999999999994E-2</c:v>
                </c:pt>
              </c:numCache>
            </c:numRef>
          </c:yVal>
          <c:smooth val="0"/>
          <c:extLst>
            <c:ext xmlns:c16="http://schemas.microsoft.com/office/drawing/2014/chart" uri="{C3380CC4-5D6E-409C-BE32-E72D297353CC}">
              <c16:uniqueId val="{00000000-CFDC-4F9B-B9B6-1D899A84FFFD}"/>
            </c:ext>
          </c:extLst>
        </c:ser>
        <c:ser>
          <c:idx val="1"/>
          <c:order val="1"/>
          <c:tx>
            <c:strRef>
              <c:f>'[Chart in Microsoft PowerPoint]TT X MODE '!$Q$27</c:f>
              <c:strCache>
                <c:ptCount val="1"/>
                <c:pt idx="0">
                  <c:v>90 or more minutes </c:v>
                </c:pt>
              </c:strCache>
            </c:strRef>
          </c:tx>
          <c:spPr>
            <a:ln w="3175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PowerPoint]TT X MODE '!$O$28:$O$31</c:f>
              <c:numCache>
                <c:formatCode>General</c:formatCode>
                <c:ptCount val="4"/>
                <c:pt idx="0">
                  <c:v>1990</c:v>
                </c:pt>
                <c:pt idx="1">
                  <c:v>2000</c:v>
                </c:pt>
                <c:pt idx="2">
                  <c:v>2010</c:v>
                </c:pt>
                <c:pt idx="3">
                  <c:v>2017</c:v>
                </c:pt>
              </c:numCache>
            </c:numRef>
          </c:xVal>
          <c:yVal>
            <c:numRef>
              <c:f>'[Chart in Microsoft PowerPoint]TT X MODE '!$Q$28:$Q$31</c:f>
              <c:numCache>
                <c:formatCode>0.00%</c:formatCode>
                <c:ptCount val="4"/>
                <c:pt idx="0">
                  <c:v>1.5800000000000002E-2</c:v>
                </c:pt>
                <c:pt idx="1">
                  <c:v>2.7699999999999999E-2</c:v>
                </c:pt>
                <c:pt idx="2">
                  <c:v>2.4500000000000001E-2</c:v>
                </c:pt>
                <c:pt idx="3">
                  <c:v>2.8500000000000001E-2</c:v>
                </c:pt>
              </c:numCache>
            </c:numRef>
          </c:yVal>
          <c:smooth val="0"/>
          <c:extLst>
            <c:ext xmlns:c16="http://schemas.microsoft.com/office/drawing/2014/chart" uri="{C3380CC4-5D6E-409C-BE32-E72D297353CC}">
              <c16:uniqueId val="{00000001-CFDC-4F9B-B9B6-1D899A84FFFD}"/>
            </c:ext>
          </c:extLst>
        </c:ser>
        <c:dLbls>
          <c:showLegendKey val="0"/>
          <c:showVal val="0"/>
          <c:showCatName val="0"/>
          <c:showSerName val="0"/>
          <c:showPercent val="0"/>
          <c:showBubbleSize val="0"/>
        </c:dLbls>
        <c:axId val="341332008"/>
        <c:axId val="507164896"/>
      </c:scatterChart>
      <c:valAx>
        <c:axId val="341332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7164896"/>
        <c:crosses val="autoZero"/>
        <c:crossBetween val="midCat"/>
      </c:valAx>
      <c:valAx>
        <c:axId val="507164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13320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i="0" baseline="0"/>
              <a:t>POPULATION CHANGE IN THOUSANDS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656542932133479E-2"/>
          <c:y val="0.22417266030774274"/>
          <c:w val="0.90994663167104117"/>
          <c:h val="0.60638963697836312"/>
        </c:manualLayout>
      </c:layout>
      <c:barChart>
        <c:barDir val="col"/>
        <c:grouping val="stacked"/>
        <c:varyColors val="0"/>
        <c:ser>
          <c:idx val="0"/>
          <c:order val="0"/>
          <c:tx>
            <c:strRef>
              <c:f>'Main series (thousands)'!$N$13</c:f>
              <c:strCache>
                <c:ptCount val="1"/>
                <c:pt idx="0">
                  <c:v>POP 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series (thousands)'!$M$14:$M$16</c:f>
              <c:strCache>
                <c:ptCount val="3"/>
                <c:pt idx="0">
                  <c:v> UNDER 18</c:v>
                </c:pt>
                <c:pt idx="1">
                  <c:v>18-64</c:v>
                </c:pt>
                <c:pt idx="2">
                  <c:v>65 AND OVER </c:v>
                </c:pt>
              </c:strCache>
            </c:strRef>
          </c:cat>
          <c:val>
            <c:numRef>
              <c:f>'Main series (thousands)'!$N$14:$N$16</c:f>
              <c:numCache>
                <c:formatCode>#,##0</c:formatCode>
                <c:ptCount val="3"/>
                <c:pt idx="0">
                  <c:v>73882</c:v>
                </c:pt>
                <c:pt idx="1">
                  <c:v>202621</c:v>
                </c:pt>
                <c:pt idx="2">
                  <c:v>56052</c:v>
                </c:pt>
              </c:numCache>
            </c:numRef>
          </c:val>
          <c:extLst>
            <c:ext xmlns:c16="http://schemas.microsoft.com/office/drawing/2014/chart" uri="{C3380CC4-5D6E-409C-BE32-E72D297353CC}">
              <c16:uniqueId val="{00000000-3EBF-42A7-A9F7-521FD2B423F7}"/>
            </c:ext>
          </c:extLst>
        </c:ser>
        <c:ser>
          <c:idx val="1"/>
          <c:order val="1"/>
          <c:tx>
            <c:strRef>
              <c:f>'Main series (thousands)'!$O$13</c:f>
              <c:strCache>
                <c:ptCount val="1"/>
                <c:pt idx="0">
                  <c:v>CHG 2020-2040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series (thousands)'!$M$14:$M$16</c:f>
              <c:strCache>
                <c:ptCount val="3"/>
                <c:pt idx="0">
                  <c:v> UNDER 18</c:v>
                </c:pt>
                <c:pt idx="1">
                  <c:v>18-64</c:v>
                </c:pt>
                <c:pt idx="2">
                  <c:v>65 AND OVER </c:v>
                </c:pt>
              </c:strCache>
            </c:strRef>
          </c:cat>
          <c:val>
            <c:numRef>
              <c:f>'Main series (thousands)'!$O$14:$O$16</c:f>
              <c:numCache>
                <c:formatCode>#,##0</c:formatCode>
                <c:ptCount val="3"/>
                <c:pt idx="0">
                  <c:v>2967</c:v>
                </c:pt>
                <c:pt idx="1">
                  <c:v>12824</c:v>
                </c:pt>
                <c:pt idx="2">
                  <c:v>24775</c:v>
                </c:pt>
              </c:numCache>
            </c:numRef>
          </c:val>
          <c:extLst>
            <c:ext xmlns:c16="http://schemas.microsoft.com/office/drawing/2014/chart" uri="{C3380CC4-5D6E-409C-BE32-E72D297353CC}">
              <c16:uniqueId val="{00000001-3EBF-42A7-A9F7-521FD2B423F7}"/>
            </c:ext>
          </c:extLst>
        </c:ser>
        <c:dLbls>
          <c:showLegendKey val="0"/>
          <c:showVal val="0"/>
          <c:showCatName val="0"/>
          <c:showSerName val="0"/>
          <c:showPercent val="0"/>
          <c:showBubbleSize val="0"/>
        </c:dLbls>
        <c:gapWidth val="150"/>
        <c:overlap val="100"/>
        <c:axId val="434557536"/>
        <c:axId val="434555568"/>
      </c:barChart>
      <c:catAx>
        <c:axId val="43455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434555568"/>
        <c:crosses val="autoZero"/>
        <c:auto val="1"/>
        <c:lblAlgn val="ctr"/>
        <c:lblOffset val="100"/>
        <c:noMultiLvlLbl val="0"/>
      </c:catAx>
      <c:valAx>
        <c:axId val="434555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5575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rgbClr val="FFC000"/>
              </a:solidFill>
              <a:ln>
                <a:noFill/>
              </a:ln>
              <a:effectLst/>
            </c:spPr>
            <c:extLst>
              <c:ext xmlns:c16="http://schemas.microsoft.com/office/drawing/2014/chart" uri="{C3380CC4-5D6E-409C-BE32-E72D297353CC}">
                <c16:uniqueId val="{00000001-89FD-4514-BE45-5627E4A33FC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B08130 mode FLOW GEO'!$H$63:$H$69</c:f>
              <c:strCache>
                <c:ptCount val="7"/>
                <c:pt idx="0">
                  <c:v>1960</c:v>
                </c:pt>
                <c:pt idx="1">
                  <c:v>1970</c:v>
                </c:pt>
                <c:pt idx="2">
                  <c:v>1980</c:v>
                </c:pt>
                <c:pt idx="3">
                  <c:v>1990</c:v>
                </c:pt>
                <c:pt idx="4">
                  <c:v>2000</c:v>
                </c:pt>
                <c:pt idx="5">
                  <c:v>2010</c:v>
                </c:pt>
                <c:pt idx="6">
                  <c:v>2017</c:v>
                </c:pt>
              </c:strCache>
            </c:strRef>
          </c:cat>
          <c:val>
            <c:numRef>
              <c:f>' B08130 mode FLOW GEO'!$I$63:$I$69</c:f>
              <c:numCache>
                <c:formatCode>General</c:formatCode>
                <c:ptCount val="7"/>
                <c:pt idx="0">
                  <c:v>9.4</c:v>
                </c:pt>
                <c:pt idx="1">
                  <c:v>14.8</c:v>
                </c:pt>
                <c:pt idx="2">
                  <c:v>20.100000000000001</c:v>
                </c:pt>
                <c:pt idx="3">
                  <c:v>27.5</c:v>
                </c:pt>
                <c:pt idx="4">
                  <c:v>34.200000000000003</c:v>
                </c:pt>
                <c:pt idx="5">
                  <c:v>37.5</c:v>
                </c:pt>
                <c:pt idx="6">
                  <c:v>41</c:v>
                </c:pt>
              </c:numCache>
            </c:numRef>
          </c:val>
          <c:extLst>
            <c:ext xmlns:c16="http://schemas.microsoft.com/office/drawing/2014/chart" uri="{C3380CC4-5D6E-409C-BE32-E72D297353CC}">
              <c16:uniqueId val="{00000000-89FD-4514-BE45-5627E4A33FC2}"/>
            </c:ext>
          </c:extLst>
        </c:ser>
        <c:dLbls>
          <c:showLegendKey val="0"/>
          <c:showVal val="0"/>
          <c:showCatName val="0"/>
          <c:showSerName val="0"/>
          <c:showPercent val="0"/>
          <c:showBubbleSize val="0"/>
        </c:dLbls>
        <c:gapWidth val="219"/>
        <c:overlap val="-27"/>
        <c:axId val="351838360"/>
        <c:axId val="351833768"/>
      </c:barChart>
      <c:catAx>
        <c:axId val="35183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833768"/>
        <c:crosses val="autoZero"/>
        <c:auto val="1"/>
        <c:lblAlgn val="ctr"/>
        <c:lblOffset val="100"/>
        <c:noMultiLvlLbl val="0"/>
      </c:catAx>
      <c:valAx>
        <c:axId val="351833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5183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58151821931317"/>
          <c:y val="6.0452557066730334E-2"/>
          <c:w val="0.80602351706036768"/>
          <c:h val="0.83603549556306178"/>
        </c:manualLayout>
      </c:layout>
      <c:lineChart>
        <c:grouping val="standard"/>
        <c:varyColors val="0"/>
        <c:ser>
          <c:idx val="0"/>
          <c:order val="0"/>
          <c:tx>
            <c:strRef>
              <c:f>'Fairfax County SIDEBAR '!$C$39</c:f>
              <c:strCache>
                <c:ptCount val="1"/>
                <c:pt idx="0">
                  <c:v>Jobs</c:v>
                </c:pt>
              </c:strCache>
            </c:strRef>
          </c:tx>
          <c:spPr>
            <a:ln w="31750"/>
          </c:spPr>
          <c:marker>
            <c:symbol val="none"/>
          </c:marker>
          <c:dLbls>
            <c:dLbl>
              <c:idx val="2"/>
              <c:layout>
                <c:manualLayout>
                  <c:x val="6.4935064935065356E-3"/>
                  <c:y val="2.0202020202020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D8-4791-97CB-F8323C31F19A}"/>
                </c:ext>
              </c:extLst>
            </c:dLbl>
            <c:dLbl>
              <c:idx val="3"/>
              <c:layout>
                <c:manualLayout>
                  <c:x val="-2.1645021645021775E-3"/>
                  <c:y val="2.5252525252525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D8-4791-97CB-F8323C31F19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'Fairfax County SIDEBAR '!$D$38:$G$38</c:f>
              <c:strCache>
                <c:ptCount val="4"/>
                <c:pt idx="0">
                  <c:v>1980</c:v>
                </c:pt>
                <c:pt idx="1">
                  <c:v>1990</c:v>
                </c:pt>
                <c:pt idx="2">
                  <c:v>2000</c:v>
                </c:pt>
                <c:pt idx="3">
                  <c:v>2010*</c:v>
                </c:pt>
              </c:strCache>
            </c:strRef>
          </c:cat>
          <c:val>
            <c:numRef>
              <c:f>'Fairfax County SIDEBAR '!$D$39:$G$39</c:f>
              <c:numCache>
                <c:formatCode>#,##0</c:formatCode>
                <c:ptCount val="4"/>
                <c:pt idx="0">
                  <c:v>285000</c:v>
                </c:pt>
                <c:pt idx="1">
                  <c:v>408541</c:v>
                </c:pt>
                <c:pt idx="2">
                  <c:v>506272</c:v>
                </c:pt>
                <c:pt idx="3">
                  <c:v>574099</c:v>
                </c:pt>
              </c:numCache>
            </c:numRef>
          </c:val>
          <c:smooth val="0"/>
          <c:extLst>
            <c:ext xmlns:c16="http://schemas.microsoft.com/office/drawing/2014/chart" uri="{C3380CC4-5D6E-409C-BE32-E72D297353CC}">
              <c16:uniqueId val="{00000002-67D8-4791-97CB-F8323C31F19A}"/>
            </c:ext>
          </c:extLst>
        </c:ser>
        <c:ser>
          <c:idx val="1"/>
          <c:order val="1"/>
          <c:tx>
            <c:strRef>
              <c:f>'Fairfax County SIDEBAR '!$C$40</c:f>
              <c:strCache>
                <c:ptCount val="1"/>
                <c:pt idx="0">
                  <c:v>Live and Work</c:v>
                </c:pt>
              </c:strCache>
            </c:strRef>
          </c:tx>
          <c:spPr>
            <a:ln w="31750"/>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'Fairfax County SIDEBAR '!$D$38:$G$38</c:f>
              <c:strCache>
                <c:ptCount val="4"/>
                <c:pt idx="0">
                  <c:v>1980</c:v>
                </c:pt>
                <c:pt idx="1">
                  <c:v>1990</c:v>
                </c:pt>
                <c:pt idx="2">
                  <c:v>2000</c:v>
                </c:pt>
                <c:pt idx="3">
                  <c:v>2010*</c:v>
                </c:pt>
              </c:strCache>
            </c:strRef>
          </c:cat>
          <c:val>
            <c:numRef>
              <c:f>'Fairfax County SIDEBAR '!$D$40:$G$40</c:f>
              <c:numCache>
                <c:formatCode>#,##0</c:formatCode>
                <c:ptCount val="4"/>
                <c:pt idx="0">
                  <c:v>205000</c:v>
                </c:pt>
                <c:pt idx="1">
                  <c:v>238650</c:v>
                </c:pt>
                <c:pt idx="2">
                  <c:v>278064</c:v>
                </c:pt>
                <c:pt idx="3">
                  <c:v>302425</c:v>
                </c:pt>
              </c:numCache>
            </c:numRef>
          </c:val>
          <c:smooth val="0"/>
          <c:extLst>
            <c:ext xmlns:c16="http://schemas.microsoft.com/office/drawing/2014/chart" uri="{C3380CC4-5D6E-409C-BE32-E72D297353CC}">
              <c16:uniqueId val="{00000003-67D8-4791-97CB-F8323C31F19A}"/>
            </c:ext>
          </c:extLst>
        </c:ser>
        <c:ser>
          <c:idx val="2"/>
          <c:order val="2"/>
          <c:tx>
            <c:strRef>
              <c:f>'Fairfax County SIDEBAR '!$C$41</c:f>
              <c:strCache>
                <c:ptCount val="1"/>
                <c:pt idx="0">
                  <c:v>Workers</c:v>
                </c:pt>
              </c:strCache>
            </c:strRef>
          </c:tx>
          <c:spPr>
            <a:ln w="31750"/>
          </c:spPr>
          <c:marker>
            <c:symbol val="none"/>
          </c:marker>
          <c:dLbls>
            <c:dLbl>
              <c:idx val="0"/>
              <c:layout>
                <c:manualLayout>
                  <c:x val="-2.1645021645021775E-3"/>
                  <c:y val="-6.8181818181818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D8-4791-97CB-F8323C31F19A}"/>
                </c:ext>
              </c:extLst>
            </c:dLbl>
            <c:dLbl>
              <c:idx val="1"/>
              <c:layout>
                <c:manualLayout>
                  <c:x val="-8.6580086580087048E-3"/>
                  <c:y val="-3.7878787878788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D8-4791-97CB-F8323C31F19A}"/>
                </c:ext>
              </c:extLst>
            </c:dLbl>
            <c:dLbl>
              <c:idx val="2"/>
              <c:layout>
                <c:manualLayout>
                  <c:x val="-4.3290043290043333E-3"/>
                  <c:y val="-4.2929292929292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D8-4791-97CB-F8323C31F19A}"/>
                </c:ext>
              </c:extLst>
            </c:dLbl>
            <c:dLbl>
              <c:idx val="3"/>
              <c:layout>
                <c:manualLayout>
                  <c:x val="-2.1645021645021775E-3"/>
                  <c:y val="-7.57575757575759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D8-4791-97CB-F8323C31F19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'Fairfax County SIDEBAR '!$D$38:$G$38</c:f>
              <c:strCache>
                <c:ptCount val="4"/>
                <c:pt idx="0">
                  <c:v>1980</c:v>
                </c:pt>
                <c:pt idx="1">
                  <c:v>1990</c:v>
                </c:pt>
                <c:pt idx="2">
                  <c:v>2000</c:v>
                </c:pt>
                <c:pt idx="3">
                  <c:v>2010*</c:v>
                </c:pt>
              </c:strCache>
            </c:strRef>
          </c:cat>
          <c:val>
            <c:numRef>
              <c:f>'Fairfax County SIDEBAR '!$D$41:$G$41</c:f>
              <c:numCache>
                <c:formatCode>#,##0</c:formatCode>
                <c:ptCount val="4"/>
                <c:pt idx="0">
                  <c:v>405000</c:v>
                </c:pt>
                <c:pt idx="1">
                  <c:v>480550</c:v>
                </c:pt>
                <c:pt idx="2">
                  <c:v>527464</c:v>
                </c:pt>
                <c:pt idx="3">
                  <c:v>581976</c:v>
                </c:pt>
              </c:numCache>
            </c:numRef>
          </c:val>
          <c:smooth val="0"/>
          <c:extLst>
            <c:ext xmlns:c16="http://schemas.microsoft.com/office/drawing/2014/chart" uri="{C3380CC4-5D6E-409C-BE32-E72D297353CC}">
              <c16:uniqueId val="{00000008-67D8-4791-97CB-F8323C31F19A}"/>
            </c:ext>
          </c:extLst>
        </c:ser>
        <c:dLbls>
          <c:showLegendKey val="0"/>
          <c:showVal val="0"/>
          <c:showCatName val="0"/>
          <c:showSerName val="0"/>
          <c:showPercent val="0"/>
          <c:showBubbleSize val="0"/>
        </c:dLbls>
        <c:smooth val="0"/>
        <c:axId val="119288960"/>
        <c:axId val="119290496"/>
      </c:lineChart>
      <c:catAx>
        <c:axId val="119288960"/>
        <c:scaling>
          <c:orientation val="minMax"/>
        </c:scaling>
        <c:delete val="0"/>
        <c:axPos val="b"/>
        <c:numFmt formatCode="General" sourceLinked="1"/>
        <c:majorTickMark val="none"/>
        <c:minorTickMark val="none"/>
        <c:tickLblPos val="nextTo"/>
        <c:txPr>
          <a:bodyPr/>
          <a:lstStyle/>
          <a:p>
            <a:pPr>
              <a:defRPr b="1" i="0" baseline="0"/>
            </a:pPr>
            <a:endParaRPr lang="en-US"/>
          </a:p>
        </c:txPr>
        <c:crossAx val="119290496"/>
        <c:crosses val="autoZero"/>
        <c:auto val="1"/>
        <c:lblAlgn val="ctr"/>
        <c:lblOffset val="100"/>
        <c:noMultiLvlLbl val="0"/>
      </c:catAx>
      <c:valAx>
        <c:axId val="119290496"/>
        <c:scaling>
          <c:orientation val="minMax"/>
        </c:scaling>
        <c:delete val="0"/>
        <c:axPos val="l"/>
        <c:majorGridlines/>
        <c:title>
          <c:tx>
            <c:rich>
              <a:bodyPr rot="-5400000" vert="horz"/>
              <a:lstStyle/>
              <a:p>
                <a:pPr>
                  <a:defRPr baseline="0"/>
                </a:pPr>
                <a:r>
                  <a:rPr lang="en-US" baseline="0"/>
                  <a:t>Jobs, Workers</a:t>
                </a:r>
              </a:p>
            </c:rich>
          </c:tx>
          <c:layout>
            <c:manualLayout>
              <c:xMode val="edge"/>
              <c:yMode val="edge"/>
              <c:x val="2.1198950131233593E-3"/>
              <c:y val="0.25463888442516114"/>
            </c:manualLayout>
          </c:layout>
          <c:overlay val="0"/>
        </c:title>
        <c:numFmt formatCode="#,##0" sourceLinked="1"/>
        <c:majorTickMark val="none"/>
        <c:minorTickMark val="none"/>
        <c:tickLblPos val="nextTo"/>
        <c:txPr>
          <a:bodyPr/>
          <a:lstStyle/>
          <a:p>
            <a:pPr>
              <a:defRPr sz="1250" b="1" i="0" baseline="0"/>
            </a:pPr>
            <a:endParaRPr lang="en-US"/>
          </a:p>
        </c:txPr>
        <c:crossAx val="119288960"/>
        <c:crosses val="autoZero"/>
        <c:crossBetween val="between"/>
      </c:valAx>
    </c:plotArea>
    <c:legend>
      <c:legendPos val="r"/>
      <c:layout>
        <c:manualLayout>
          <c:xMode val="edge"/>
          <c:yMode val="edge"/>
          <c:x val="0.20541994750656337"/>
          <c:y val="6.5761065581088074E-2"/>
          <c:w val="0.76441558441558743"/>
          <c:h val="8.5034727801881926E-2"/>
        </c:manualLayout>
      </c:layout>
      <c:overlay val="0"/>
      <c:txPr>
        <a:bodyPr/>
        <a:lstStyle/>
        <a:p>
          <a:pPr>
            <a:defRPr sz="1800" b="1" i="0" baseline="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Change in</a:t>
            </a:r>
            <a:r>
              <a:rPr lang="en-US" sz="2000" baseline="0" dirty="0"/>
              <a:t> number of working age population </a:t>
            </a:r>
            <a:r>
              <a:rPr lang="en-US" sz="2000" dirty="0"/>
              <a:t>18 to 64 years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'Main series (thousands)'!$A$68:$B$68</c:f>
              <c:strCache>
                <c:ptCount val="2"/>
                <c:pt idx="0">
                  <c:v>.18 to 64 years chg </c:v>
                </c:pt>
              </c:strCache>
            </c:strRef>
          </c:tx>
          <c:spPr>
            <a:solidFill>
              <a:schemeClr val="accent1"/>
            </a:solidFill>
            <a:ln>
              <a:noFill/>
            </a:ln>
            <a:effectLst/>
          </c:spPr>
          <c:invertIfNegative val="0"/>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6-51EA-4E8D-8C65-E146BAC00264}"/>
              </c:ext>
            </c:extLst>
          </c:dPt>
          <c:dPt>
            <c:idx val="6"/>
            <c:invertIfNegative val="0"/>
            <c:bubble3D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extLst>
              <c:ext xmlns:c16="http://schemas.microsoft.com/office/drawing/2014/chart" uri="{C3380CC4-5D6E-409C-BE32-E72D297353CC}">
                <c16:uniqueId val="{00000000-DADA-464A-87F7-289D03C6808D}"/>
              </c:ext>
            </c:extLst>
          </c:dPt>
          <c:dPt>
            <c:idx val="7"/>
            <c:invertIfNegative val="0"/>
            <c:bubble3D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extLst>
              <c:ext xmlns:c16="http://schemas.microsoft.com/office/drawing/2014/chart" uri="{C3380CC4-5D6E-409C-BE32-E72D297353CC}">
                <c16:uniqueId val="{00000001-DADA-464A-87F7-289D03C6808D}"/>
              </c:ext>
            </c:extLst>
          </c:dPt>
          <c:dPt>
            <c:idx val="8"/>
            <c:invertIfNegative val="0"/>
            <c:bubble3D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extLst>
              <c:ext xmlns:c16="http://schemas.microsoft.com/office/drawing/2014/chart" uri="{C3380CC4-5D6E-409C-BE32-E72D297353CC}">
                <c16:uniqueId val="{00000002-DADA-464A-87F7-289D03C6808D}"/>
              </c:ext>
            </c:extLst>
          </c:dPt>
          <c:dLbls>
            <c:dLbl>
              <c:idx val="3"/>
              <c:spPr>
                <a:solidFill>
                  <a:schemeClr val="accent4">
                    <a:lumMod val="75000"/>
                  </a:schemeClr>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51EA-4E8D-8C65-E146BAC0026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series (thousands)'!$C$67:$K$67</c:f>
              <c:strCache>
                <c:ptCount val="9"/>
                <c:pt idx="0">
                  <c:v>2016-2020</c:v>
                </c:pt>
                <c:pt idx="1">
                  <c:v>2020-2025</c:v>
                </c:pt>
                <c:pt idx="2">
                  <c:v>2025-2030</c:v>
                </c:pt>
                <c:pt idx="3">
                  <c:v>2030-2035</c:v>
                </c:pt>
                <c:pt idx="4">
                  <c:v>2035-2040</c:v>
                </c:pt>
                <c:pt idx="5">
                  <c:v>2040-2045</c:v>
                </c:pt>
                <c:pt idx="6">
                  <c:v>2045-2050</c:v>
                </c:pt>
                <c:pt idx="7">
                  <c:v>2050-2055</c:v>
                </c:pt>
                <c:pt idx="8">
                  <c:v>2055-2060</c:v>
                </c:pt>
              </c:strCache>
            </c:strRef>
          </c:cat>
          <c:val>
            <c:numRef>
              <c:f>'Main series (thousands)'!$C$68:$K$68</c:f>
              <c:numCache>
                <c:formatCode>#,##0</c:formatCode>
                <c:ptCount val="9"/>
                <c:pt idx="0">
                  <c:v>2380</c:v>
                </c:pt>
                <c:pt idx="1">
                  <c:v>1733</c:v>
                </c:pt>
                <c:pt idx="2">
                  <c:v>1957</c:v>
                </c:pt>
                <c:pt idx="3">
                  <c:v>3866</c:v>
                </c:pt>
                <c:pt idx="4">
                  <c:v>5268</c:v>
                </c:pt>
                <c:pt idx="5">
                  <c:v>5336</c:v>
                </c:pt>
                <c:pt idx="6">
                  <c:v>3951</c:v>
                </c:pt>
                <c:pt idx="7">
                  <c:v>2702</c:v>
                </c:pt>
                <c:pt idx="8">
                  <c:v>1799</c:v>
                </c:pt>
              </c:numCache>
            </c:numRef>
          </c:val>
          <c:extLst>
            <c:ext xmlns:c16="http://schemas.microsoft.com/office/drawing/2014/chart" uri="{C3380CC4-5D6E-409C-BE32-E72D297353CC}">
              <c16:uniqueId val="{00000000-1084-4C60-8B01-5E35B1DFA816}"/>
            </c:ext>
          </c:extLst>
        </c:ser>
        <c:dLbls>
          <c:showLegendKey val="0"/>
          <c:showVal val="0"/>
          <c:showCatName val="0"/>
          <c:showSerName val="0"/>
          <c:showPercent val="0"/>
          <c:showBubbleSize val="0"/>
        </c:dLbls>
        <c:gapWidth val="219"/>
        <c:overlap val="-27"/>
        <c:axId val="494315288"/>
        <c:axId val="494315616"/>
      </c:barChart>
      <c:catAx>
        <c:axId val="494315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4315616"/>
        <c:crosses val="autoZero"/>
        <c:auto val="1"/>
        <c:lblAlgn val="ctr"/>
        <c:lblOffset val="100"/>
        <c:noMultiLvlLbl val="0"/>
      </c:catAx>
      <c:valAx>
        <c:axId val="49431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94315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 in Microsoft PowerPoint]mode x age '!$N$112:$N$113</c:f>
              <c:strCache>
                <c:ptCount val="2"/>
                <c:pt idx="0">
                  <c:v>Car, truck, or van - drove alone: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PowerPoint]mode x age '!$L$114:$L$120</c:f>
              <c:strCache>
                <c:ptCount val="7"/>
                <c:pt idx="0">
                  <c:v>16 to 19 years</c:v>
                </c:pt>
                <c:pt idx="1">
                  <c:v>20 to 24 years</c:v>
                </c:pt>
                <c:pt idx="2">
                  <c:v>25 to 44 years</c:v>
                </c:pt>
                <c:pt idx="3">
                  <c:v>45 to 54 years</c:v>
                </c:pt>
                <c:pt idx="4">
                  <c:v>55 to 59 years</c:v>
                </c:pt>
                <c:pt idx="5">
                  <c:v>60 to 64 years</c:v>
                </c:pt>
                <c:pt idx="6">
                  <c:v>65 years and over</c:v>
                </c:pt>
              </c:strCache>
            </c:strRef>
          </c:cat>
          <c:val>
            <c:numRef>
              <c:f>'[Chart in Microsoft PowerPoint]mode x age '!$N$114:$N$120</c:f>
              <c:numCache>
                <c:formatCode>0.00%</c:formatCode>
                <c:ptCount val="7"/>
                <c:pt idx="0">
                  <c:v>0.65976190088456543</c:v>
                </c:pt>
                <c:pt idx="1">
                  <c:v>0.72662834094801598</c:v>
                </c:pt>
                <c:pt idx="2">
                  <c:v>0.76071007414717473</c:v>
                </c:pt>
                <c:pt idx="3">
                  <c:v>0.78289744910445913</c:v>
                </c:pt>
                <c:pt idx="4">
                  <c:v>0.79240891998992247</c:v>
                </c:pt>
                <c:pt idx="5">
                  <c:v>0.7927591227119084</c:v>
                </c:pt>
                <c:pt idx="6">
                  <c:v>0.76047840603128336</c:v>
                </c:pt>
              </c:numCache>
            </c:numRef>
          </c:val>
          <c:smooth val="0"/>
          <c:extLst>
            <c:ext xmlns:c16="http://schemas.microsoft.com/office/drawing/2014/chart" uri="{C3380CC4-5D6E-409C-BE32-E72D297353CC}">
              <c16:uniqueId val="{00000000-327A-45A8-9447-678B14877F3A}"/>
            </c:ext>
          </c:extLst>
        </c:ser>
        <c:dLbls>
          <c:showLegendKey val="0"/>
          <c:showVal val="0"/>
          <c:showCatName val="0"/>
          <c:showSerName val="0"/>
          <c:showPercent val="0"/>
          <c:showBubbleSize val="0"/>
        </c:dLbls>
        <c:smooth val="0"/>
        <c:axId val="812713176"/>
        <c:axId val="812713504"/>
      </c:lineChart>
      <c:catAx>
        <c:axId val="81271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12713504"/>
        <c:crosses val="autoZero"/>
        <c:auto val="1"/>
        <c:lblAlgn val="ctr"/>
        <c:lblOffset val="100"/>
        <c:noMultiLvlLbl val="0"/>
      </c:catAx>
      <c:valAx>
        <c:axId val="812713504"/>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2713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1" i="0" baseline="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318182269750323E-2"/>
          <c:y val="0.12942196914432927"/>
          <c:w val="0.91542275804238205"/>
          <c:h val="0.81070458788473643"/>
        </c:manualLayout>
      </c:layout>
      <c:lineChart>
        <c:grouping val="standard"/>
        <c:varyColors val="0"/>
        <c:ser>
          <c:idx val="0"/>
          <c:order val="0"/>
          <c:tx>
            <c:strRef>
              <c:f>'mode x age '!$P$112</c:f>
              <c:strCache>
                <c:ptCount val="1"/>
                <c:pt idx="0">
                  <c:v>Public transportation</c:v>
                </c:pt>
              </c:strCache>
            </c:strRef>
          </c:tx>
          <c:spPr>
            <a:ln w="412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 x age '!$L$113:$L$120</c:f>
              <c:strCache>
                <c:ptCount val="8"/>
                <c:pt idx="1">
                  <c:v>16 to 19 years</c:v>
                </c:pt>
                <c:pt idx="2">
                  <c:v>20 to 24 years</c:v>
                </c:pt>
                <c:pt idx="3">
                  <c:v>25 to 44 years</c:v>
                </c:pt>
                <c:pt idx="4">
                  <c:v>45 to 54 years</c:v>
                </c:pt>
                <c:pt idx="5">
                  <c:v>55 to 59 years</c:v>
                </c:pt>
                <c:pt idx="6">
                  <c:v>60 to 64 years</c:v>
                </c:pt>
                <c:pt idx="7">
                  <c:v>65 years and over</c:v>
                </c:pt>
              </c:strCache>
            </c:strRef>
          </c:cat>
          <c:val>
            <c:numRef>
              <c:f>'mode x age '!$P$113:$P$120</c:f>
              <c:numCache>
                <c:formatCode>0.00%</c:formatCode>
                <c:ptCount val="8"/>
                <c:pt idx="1">
                  <c:v>4.0192819814776029E-2</c:v>
                </c:pt>
                <c:pt idx="2">
                  <c:v>5.7586846703393001E-2</c:v>
                </c:pt>
                <c:pt idx="3">
                  <c:v>5.775675856463932E-2</c:v>
                </c:pt>
                <c:pt idx="4">
                  <c:v>4.2854844057131976E-2</c:v>
                </c:pt>
                <c:pt idx="5">
                  <c:v>4.1196610923176641E-2</c:v>
                </c:pt>
                <c:pt idx="6">
                  <c:v>4.0906016711733509E-2</c:v>
                </c:pt>
                <c:pt idx="7">
                  <c:v>3.660654982119748E-2</c:v>
                </c:pt>
              </c:numCache>
            </c:numRef>
          </c:val>
          <c:smooth val="0"/>
          <c:extLst>
            <c:ext xmlns:c16="http://schemas.microsoft.com/office/drawing/2014/chart" uri="{C3380CC4-5D6E-409C-BE32-E72D297353CC}">
              <c16:uniqueId val="{00000000-7778-417E-9F21-C1782A436164}"/>
            </c:ext>
          </c:extLst>
        </c:ser>
        <c:ser>
          <c:idx val="1"/>
          <c:order val="1"/>
          <c:tx>
            <c:strRef>
              <c:f>'mode x age '!$Q$112</c:f>
              <c:strCache>
                <c:ptCount val="1"/>
                <c:pt idx="0">
                  <c:v>Walked:</c:v>
                </c:pt>
              </c:strCache>
            </c:strRef>
          </c:tx>
          <c:spPr>
            <a:ln w="28575" cap="rnd">
              <a:solidFill>
                <a:schemeClr val="accent2"/>
              </a:solidFill>
              <a:round/>
            </a:ln>
            <a:effectLst/>
          </c:spPr>
          <c:marker>
            <c:symbol val="none"/>
          </c:marker>
          <c:cat>
            <c:strRef>
              <c:f>'mode x age '!$L$113:$L$120</c:f>
              <c:strCache>
                <c:ptCount val="8"/>
                <c:pt idx="1">
                  <c:v>16 to 19 years</c:v>
                </c:pt>
                <c:pt idx="2">
                  <c:v>20 to 24 years</c:v>
                </c:pt>
                <c:pt idx="3">
                  <c:v>25 to 44 years</c:v>
                </c:pt>
                <c:pt idx="4">
                  <c:v>45 to 54 years</c:v>
                </c:pt>
                <c:pt idx="5">
                  <c:v>55 to 59 years</c:v>
                </c:pt>
                <c:pt idx="6">
                  <c:v>60 to 64 years</c:v>
                </c:pt>
                <c:pt idx="7">
                  <c:v>65 years and over</c:v>
                </c:pt>
              </c:strCache>
            </c:strRef>
          </c:cat>
          <c:val>
            <c:numRef>
              <c:f>'mode x age '!$Q$113:$Q$120</c:f>
              <c:numCache>
                <c:formatCode>0.00%</c:formatCode>
                <c:ptCount val="8"/>
                <c:pt idx="1">
                  <c:v>8.4790965553477218E-2</c:v>
                </c:pt>
                <c:pt idx="2">
                  <c:v>5.6368026265748557E-2</c:v>
                </c:pt>
                <c:pt idx="3">
                  <c:v>2.3372004552855683E-2</c:v>
                </c:pt>
                <c:pt idx="4">
                  <c:v>1.6811084149761516E-2</c:v>
                </c:pt>
                <c:pt idx="5">
                  <c:v>1.7933018338943337E-2</c:v>
                </c:pt>
                <c:pt idx="6">
                  <c:v>1.9705963397867923E-2</c:v>
                </c:pt>
                <c:pt idx="7">
                  <c:v>2.4153436088151892E-2</c:v>
                </c:pt>
              </c:numCache>
            </c:numRef>
          </c:val>
          <c:smooth val="0"/>
          <c:extLst>
            <c:ext xmlns:c16="http://schemas.microsoft.com/office/drawing/2014/chart" uri="{C3380CC4-5D6E-409C-BE32-E72D297353CC}">
              <c16:uniqueId val="{00000001-7778-417E-9F21-C1782A436164}"/>
            </c:ext>
          </c:extLst>
        </c:ser>
        <c:ser>
          <c:idx val="2"/>
          <c:order val="2"/>
          <c:tx>
            <c:strRef>
              <c:f>'mode x age '!$R$112</c:f>
              <c:strCache>
                <c:ptCount val="1"/>
                <c:pt idx="0">
                  <c:v>other </c:v>
                </c:pt>
              </c:strCache>
            </c:strRef>
          </c:tx>
          <c:spPr>
            <a:ln w="28575" cap="rnd">
              <a:solidFill>
                <a:schemeClr val="accent3"/>
              </a:solidFill>
              <a:round/>
            </a:ln>
            <a:effectLst/>
          </c:spPr>
          <c:marker>
            <c:symbol val="none"/>
          </c:marker>
          <c:cat>
            <c:strRef>
              <c:f>'mode x age '!$L$113:$L$120</c:f>
              <c:strCache>
                <c:ptCount val="8"/>
                <c:pt idx="1">
                  <c:v>16 to 19 years</c:v>
                </c:pt>
                <c:pt idx="2">
                  <c:v>20 to 24 years</c:v>
                </c:pt>
                <c:pt idx="3">
                  <c:v>25 to 44 years</c:v>
                </c:pt>
                <c:pt idx="4">
                  <c:v>45 to 54 years</c:v>
                </c:pt>
                <c:pt idx="5">
                  <c:v>55 to 59 years</c:v>
                </c:pt>
                <c:pt idx="6">
                  <c:v>60 to 64 years</c:v>
                </c:pt>
                <c:pt idx="7">
                  <c:v>65 years and over</c:v>
                </c:pt>
              </c:strCache>
            </c:strRef>
          </c:cat>
          <c:val>
            <c:numRef>
              <c:f>'mode x age '!$R$113:$R$120</c:f>
              <c:numCache>
                <c:formatCode>0.00%</c:formatCode>
                <c:ptCount val="8"/>
                <c:pt idx="1">
                  <c:v>3.1150623961491444E-2</c:v>
                </c:pt>
                <c:pt idx="2">
                  <c:v>2.4223653035632158E-2</c:v>
                </c:pt>
                <c:pt idx="3">
                  <c:v>1.9008738071208165E-2</c:v>
                </c:pt>
                <c:pt idx="4">
                  <c:v>1.5290153389524774E-2</c:v>
                </c:pt>
                <c:pt idx="5">
                  <c:v>1.4541990599950285E-2</c:v>
                </c:pt>
                <c:pt idx="6">
                  <c:v>1.4267600771547703E-2</c:v>
                </c:pt>
                <c:pt idx="7">
                  <c:v>1.5291060293483727E-2</c:v>
                </c:pt>
              </c:numCache>
            </c:numRef>
          </c:val>
          <c:smooth val="0"/>
          <c:extLst>
            <c:ext xmlns:c16="http://schemas.microsoft.com/office/drawing/2014/chart" uri="{C3380CC4-5D6E-409C-BE32-E72D297353CC}">
              <c16:uniqueId val="{00000002-7778-417E-9F21-C1782A436164}"/>
            </c:ext>
          </c:extLst>
        </c:ser>
        <c:ser>
          <c:idx val="3"/>
          <c:order val="3"/>
          <c:tx>
            <c:strRef>
              <c:f>'mode x age '!$S$112</c:f>
              <c:strCache>
                <c:ptCount val="1"/>
                <c:pt idx="0">
                  <c:v>Worked at home:</c:v>
                </c:pt>
              </c:strCache>
            </c:strRef>
          </c:tx>
          <c:spPr>
            <a:ln w="412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 x age '!$L$113:$L$120</c:f>
              <c:strCache>
                <c:ptCount val="8"/>
                <c:pt idx="1">
                  <c:v>16 to 19 years</c:v>
                </c:pt>
                <c:pt idx="2">
                  <c:v>20 to 24 years</c:v>
                </c:pt>
                <c:pt idx="3">
                  <c:v>25 to 44 years</c:v>
                </c:pt>
                <c:pt idx="4">
                  <c:v>45 to 54 years</c:v>
                </c:pt>
                <c:pt idx="5">
                  <c:v>55 to 59 years</c:v>
                </c:pt>
                <c:pt idx="6">
                  <c:v>60 to 64 years</c:v>
                </c:pt>
                <c:pt idx="7">
                  <c:v>65 years and over</c:v>
                </c:pt>
              </c:strCache>
            </c:strRef>
          </c:cat>
          <c:val>
            <c:numRef>
              <c:f>'mode x age '!$S$113:$S$120</c:f>
              <c:numCache>
                <c:formatCode>0.00%</c:formatCode>
                <c:ptCount val="8"/>
                <c:pt idx="1">
                  <c:v>2.8589975623301674E-2</c:v>
                </c:pt>
                <c:pt idx="2">
                  <c:v>2.4872212911550048E-2</c:v>
                </c:pt>
                <c:pt idx="3">
                  <c:v>4.4858961547403826E-2</c:v>
                </c:pt>
                <c:pt idx="4">
                  <c:v>5.993982976284605E-2</c:v>
                </c:pt>
                <c:pt idx="5">
                  <c:v>6.2614031859797789E-2</c:v>
                </c:pt>
                <c:pt idx="6">
                  <c:v>6.9713195970073097E-2</c:v>
                </c:pt>
                <c:pt idx="7">
                  <c:v>0.10276231772085824</c:v>
                </c:pt>
              </c:numCache>
            </c:numRef>
          </c:val>
          <c:smooth val="0"/>
          <c:extLst>
            <c:ext xmlns:c16="http://schemas.microsoft.com/office/drawing/2014/chart" uri="{C3380CC4-5D6E-409C-BE32-E72D297353CC}">
              <c16:uniqueId val="{00000003-7778-417E-9F21-C1782A436164}"/>
            </c:ext>
          </c:extLst>
        </c:ser>
        <c:dLbls>
          <c:showLegendKey val="0"/>
          <c:showVal val="0"/>
          <c:showCatName val="0"/>
          <c:showSerName val="0"/>
          <c:showPercent val="0"/>
          <c:showBubbleSize val="0"/>
        </c:dLbls>
        <c:smooth val="0"/>
        <c:axId val="815580168"/>
        <c:axId val="815581808"/>
      </c:lineChart>
      <c:catAx>
        <c:axId val="81558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10" b="1" i="0" u="none" strike="noStrike" kern="1200" baseline="0">
                <a:solidFill>
                  <a:schemeClr val="tx1">
                    <a:lumMod val="65000"/>
                    <a:lumOff val="35000"/>
                  </a:schemeClr>
                </a:solidFill>
                <a:latin typeface="+mn-lt"/>
                <a:ea typeface="+mn-ea"/>
                <a:cs typeface="+mn-cs"/>
              </a:defRPr>
            </a:pPr>
            <a:endParaRPr lang="en-US"/>
          </a:p>
        </c:txPr>
        <c:crossAx val="815581808"/>
        <c:crosses val="autoZero"/>
        <c:auto val="1"/>
        <c:lblAlgn val="ctr"/>
        <c:lblOffset val="100"/>
        <c:noMultiLvlLbl val="0"/>
      </c:catAx>
      <c:valAx>
        <c:axId val="815581808"/>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15580168"/>
        <c:crosses val="autoZero"/>
        <c:crossBetween val="between"/>
        <c:majorUnit val="1.0000000000000002E-2"/>
      </c:valAx>
      <c:spPr>
        <a:noFill/>
        <a:ln>
          <a:noFill/>
        </a:ln>
        <a:effectLst/>
      </c:spPr>
    </c:plotArea>
    <c:legend>
      <c:legendPos val="t"/>
      <c:layout>
        <c:manualLayout>
          <c:xMode val="edge"/>
          <c:yMode val="edge"/>
          <c:x val="8.3186351706036762E-2"/>
          <c:y val="4.5315843864174525E-2"/>
          <c:w val="0.82807152230971126"/>
          <c:h val="8.085609960411617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80452326636741E-2"/>
          <c:y val="0.11852543079318806"/>
          <c:w val="0.91936370103269804"/>
          <c:h val="0.702955781840365"/>
        </c:manualLayout>
      </c:layout>
      <c:scatterChart>
        <c:scatterStyle val="lineMarker"/>
        <c:varyColors val="0"/>
        <c:ser>
          <c:idx val="0"/>
          <c:order val="0"/>
          <c:tx>
            <c:strRef>
              <c:f>'[Chart in Microsoft PowerPoint]trend nhts'!$C$39</c:f>
              <c:strCache>
                <c:ptCount val="1"/>
                <c:pt idx="0">
                  <c:v>Persons per household</c:v>
                </c:pt>
              </c:strCache>
            </c:strRef>
          </c:tx>
          <c:spPr>
            <a:ln w="19050" cap="rnd">
              <a:solidFill>
                <a:schemeClr val="accent1">
                  <a:lumMod val="50000"/>
                </a:schemeClr>
              </a:solidFill>
              <a:round/>
            </a:ln>
            <a:effectLst/>
          </c:spPr>
          <c:marker>
            <c:symbol val="circle"/>
            <c:size val="5"/>
            <c:spPr>
              <a:solidFill>
                <a:schemeClr val="accent1"/>
              </a:solidFill>
              <a:ln w="9525">
                <a:solidFill>
                  <a:schemeClr val="accent1"/>
                </a:solidFill>
              </a:ln>
              <a:effectLst/>
            </c:spPr>
          </c:marker>
          <c:dLbls>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B646-4C5C-BB52-6E42A5238F2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PowerPoint]trend nhts'!$D$38:$K$38</c:f>
              <c:numCache>
                <c:formatCode>General</c:formatCode>
                <c:ptCount val="8"/>
                <c:pt idx="0">
                  <c:v>1969</c:v>
                </c:pt>
                <c:pt idx="1">
                  <c:v>1977</c:v>
                </c:pt>
                <c:pt idx="2">
                  <c:v>1983</c:v>
                </c:pt>
                <c:pt idx="3">
                  <c:v>1990</c:v>
                </c:pt>
                <c:pt idx="4">
                  <c:v>1995</c:v>
                </c:pt>
                <c:pt idx="5">
                  <c:v>2001</c:v>
                </c:pt>
                <c:pt idx="6">
                  <c:v>2009</c:v>
                </c:pt>
                <c:pt idx="7">
                  <c:v>2017</c:v>
                </c:pt>
              </c:numCache>
            </c:numRef>
          </c:xVal>
          <c:yVal>
            <c:numRef>
              <c:f>'[Chart in Microsoft PowerPoint]trend nhts'!$D$39:$K$39</c:f>
              <c:numCache>
                <c:formatCode>0.00</c:formatCode>
                <c:ptCount val="8"/>
                <c:pt idx="0">
                  <c:v>1</c:v>
                </c:pt>
                <c:pt idx="1">
                  <c:v>0.89556962025316456</c:v>
                </c:pt>
                <c:pt idx="2">
                  <c:v>0.85126582278481011</c:v>
                </c:pt>
                <c:pt idx="3">
                  <c:v>0.810126582278481</c:v>
                </c:pt>
                <c:pt idx="4">
                  <c:v>0.83227848101265811</c:v>
                </c:pt>
                <c:pt idx="5">
                  <c:v>0.81645569620253167</c:v>
                </c:pt>
                <c:pt idx="6">
                  <c:v>0.79113924050632911</c:v>
                </c:pt>
                <c:pt idx="7">
                  <c:v>0.80696202531645556</c:v>
                </c:pt>
              </c:numCache>
            </c:numRef>
          </c:yVal>
          <c:smooth val="0"/>
          <c:extLst>
            <c:ext xmlns:c16="http://schemas.microsoft.com/office/drawing/2014/chart" uri="{C3380CC4-5D6E-409C-BE32-E72D297353CC}">
              <c16:uniqueId val="{00000000-B646-4C5C-BB52-6E42A5238F2C}"/>
            </c:ext>
          </c:extLst>
        </c:ser>
        <c:ser>
          <c:idx val="1"/>
          <c:order val="1"/>
          <c:tx>
            <c:strRef>
              <c:f>'[Chart in Microsoft PowerPoint]trend nhts'!$C$40</c:f>
              <c:strCache>
                <c:ptCount val="1"/>
                <c:pt idx="0">
                  <c:v>Vehicles per household</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B646-4C5C-BB52-6E42A5238F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PowerPoint]trend nhts'!$D$38:$K$38</c:f>
              <c:numCache>
                <c:formatCode>General</c:formatCode>
                <c:ptCount val="8"/>
                <c:pt idx="0">
                  <c:v>1969</c:v>
                </c:pt>
                <c:pt idx="1">
                  <c:v>1977</c:v>
                </c:pt>
                <c:pt idx="2">
                  <c:v>1983</c:v>
                </c:pt>
                <c:pt idx="3">
                  <c:v>1990</c:v>
                </c:pt>
                <c:pt idx="4">
                  <c:v>1995</c:v>
                </c:pt>
                <c:pt idx="5">
                  <c:v>2001</c:v>
                </c:pt>
                <c:pt idx="6">
                  <c:v>2009</c:v>
                </c:pt>
                <c:pt idx="7">
                  <c:v>2017</c:v>
                </c:pt>
              </c:numCache>
            </c:numRef>
          </c:xVal>
          <c:yVal>
            <c:numRef>
              <c:f>'[Chart in Microsoft PowerPoint]trend nhts'!$D$40:$K$40</c:f>
              <c:numCache>
                <c:formatCode>0.00</c:formatCode>
                <c:ptCount val="8"/>
                <c:pt idx="0">
                  <c:v>1</c:v>
                </c:pt>
                <c:pt idx="1">
                  <c:v>1.3706896551724139</c:v>
                </c:pt>
                <c:pt idx="2">
                  <c:v>1.4482758620689655</c:v>
                </c:pt>
                <c:pt idx="3">
                  <c:v>1.5258620689655173</c:v>
                </c:pt>
                <c:pt idx="4">
                  <c:v>1.5344827586206897</c:v>
                </c:pt>
                <c:pt idx="5">
                  <c:v>1.6293103448275863</c:v>
                </c:pt>
                <c:pt idx="6">
                  <c:v>1.6034482758620692</c:v>
                </c:pt>
                <c:pt idx="7">
                  <c:v>1.6206896551724139</c:v>
                </c:pt>
              </c:numCache>
            </c:numRef>
          </c:yVal>
          <c:smooth val="0"/>
          <c:extLst>
            <c:ext xmlns:c16="http://schemas.microsoft.com/office/drawing/2014/chart" uri="{C3380CC4-5D6E-409C-BE32-E72D297353CC}">
              <c16:uniqueId val="{00000001-B646-4C5C-BB52-6E42A5238F2C}"/>
            </c:ext>
          </c:extLst>
        </c:ser>
        <c:ser>
          <c:idx val="2"/>
          <c:order val="2"/>
          <c:tx>
            <c:strRef>
              <c:f>'[Chart in Microsoft PowerPoint]trend nhts'!$C$41</c:f>
              <c:strCache>
                <c:ptCount val="1"/>
                <c:pt idx="0">
                  <c:v>Licensed drivers per household</c:v>
                </c:pt>
              </c:strCache>
            </c:strRef>
          </c:tx>
          <c:spPr>
            <a:ln w="19050" cap="rnd">
              <a:solidFill>
                <a:srgbClr val="00B050"/>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PowerPoint]trend nhts'!$D$38:$K$38</c:f>
              <c:numCache>
                <c:formatCode>General</c:formatCode>
                <c:ptCount val="8"/>
                <c:pt idx="0">
                  <c:v>1969</c:v>
                </c:pt>
                <c:pt idx="1">
                  <c:v>1977</c:v>
                </c:pt>
                <c:pt idx="2">
                  <c:v>1983</c:v>
                </c:pt>
                <c:pt idx="3">
                  <c:v>1990</c:v>
                </c:pt>
                <c:pt idx="4">
                  <c:v>1995</c:v>
                </c:pt>
                <c:pt idx="5">
                  <c:v>2001</c:v>
                </c:pt>
                <c:pt idx="6">
                  <c:v>2009</c:v>
                </c:pt>
                <c:pt idx="7">
                  <c:v>2017</c:v>
                </c:pt>
              </c:numCache>
            </c:numRef>
          </c:xVal>
          <c:yVal>
            <c:numRef>
              <c:f>'[Chart in Microsoft PowerPoint]trend nhts'!$D$41:$K$41</c:f>
              <c:numCache>
                <c:formatCode>0.00</c:formatCode>
                <c:ptCount val="8"/>
                <c:pt idx="0">
                  <c:v>1</c:v>
                </c:pt>
                <c:pt idx="1">
                  <c:v>1.0242424242424242</c:v>
                </c:pt>
                <c:pt idx="2">
                  <c:v>1.0424242424242425</c:v>
                </c:pt>
                <c:pt idx="3">
                  <c:v>1.0606060606060606</c:v>
                </c:pt>
                <c:pt idx="4">
                  <c:v>1.0787878787878789</c:v>
                </c:pt>
                <c:pt idx="5">
                  <c:v>1.0727272727272728</c:v>
                </c:pt>
                <c:pt idx="6">
                  <c:v>1.1393939393939394</c:v>
                </c:pt>
                <c:pt idx="7">
                  <c:v>1.1454545454545455</c:v>
                </c:pt>
              </c:numCache>
            </c:numRef>
          </c:yVal>
          <c:smooth val="0"/>
          <c:extLst>
            <c:ext xmlns:c16="http://schemas.microsoft.com/office/drawing/2014/chart" uri="{C3380CC4-5D6E-409C-BE32-E72D297353CC}">
              <c16:uniqueId val="{00000002-B646-4C5C-BB52-6E42A5238F2C}"/>
            </c:ext>
          </c:extLst>
        </c:ser>
        <c:ser>
          <c:idx val="3"/>
          <c:order val="3"/>
          <c:tx>
            <c:strRef>
              <c:f>'[Chart in Microsoft PowerPoint]trend nhts'!$C$42</c:f>
              <c:strCache>
                <c:ptCount val="1"/>
                <c:pt idx="0">
                  <c:v>Vehicles per licensed driver</c:v>
                </c:pt>
              </c:strCache>
            </c:strRef>
          </c:tx>
          <c:spPr>
            <a:ln w="19050" cap="rnd">
              <a:solidFill>
                <a:srgbClr val="FFC000"/>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PowerPoint]trend nhts'!$D$38:$K$38</c:f>
              <c:numCache>
                <c:formatCode>General</c:formatCode>
                <c:ptCount val="8"/>
                <c:pt idx="0">
                  <c:v>1969</c:v>
                </c:pt>
                <c:pt idx="1">
                  <c:v>1977</c:v>
                </c:pt>
                <c:pt idx="2">
                  <c:v>1983</c:v>
                </c:pt>
                <c:pt idx="3">
                  <c:v>1990</c:v>
                </c:pt>
                <c:pt idx="4">
                  <c:v>1995</c:v>
                </c:pt>
                <c:pt idx="5">
                  <c:v>2001</c:v>
                </c:pt>
                <c:pt idx="6">
                  <c:v>2009</c:v>
                </c:pt>
                <c:pt idx="7">
                  <c:v>2017</c:v>
                </c:pt>
              </c:numCache>
            </c:numRef>
          </c:xVal>
          <c:yVal>
            <c:numRef>
              <c:f>'[Chart in Microsoft PowerPoint]trend nhts'!$D$42:$K$42</c:f>
              <c:numCache>
                <c:formatCode>0.00</c:formatCode>
                <c:ptCount val="8"/>
                <c:pt idx="0">
                  <c:v>1</c:v>
                </c:pt>
                <c:pt idx="1">
                  <c:v>1.342857142857143</c:v>
                </c:pt>
                <c:pt idx="2">
                  <c:v>1.4000000000000001</c:v>
                </c:pt>
                <c:pt idx="3">
                  <c:v>1.4428571428571431</c:v>
                </c:pt>
                <c:pt idx="4">
                  <c:v>1.4285714285714286</c:v>
                </c:pt>
                <c:pt idx="5">
                  <c:v>1.5142857142857145</c:v>
                </c:pt>
                <c:pt idx="6">
                  <c:v>1.4142857142857144</c:v>
                </c:pt>
                <c:pt idx="7">
                  <c:v>1.4285714285714286</c:v>
                </c:pt>
              </c:numCache>
            </c:numRef>
          </c:yVal>
          <c:smooth val="0"/>
          <c:extLst>
            <c:ext xmlns:c16="http://schemas.microsoft.com/office/drawing/2014/chart" uri="{C3380CC4-5D6E-409C-BE32-E72D297353CC}">
              <c16:uniqueId val="{00000003-B646-4C5C-BB52-6E42A5238F2C}"/>
            </c:ext>
          </c:extLst>
        </c:ser>
        <c:ser>
          <c:idx val="4"/>
          <c:order val="4"/>
          <c:tx>
            <c:strRef>
              <c:f>'[Chart in Microsoft PowerPoint]trend nhts'!$C$43</c:f>
              <c:strCache>
                <c:ptCount val="1"/>
                <c:pt idx="0">
                  <c:v>Workers per household</c:v>
                </c:pt>
              </c:strCache>
            </c:strRef>
          </c:tx>
          <c:spPr>
            <a:ln w="19050" cap="rnd">
              <a:solidFill>
                <a:schemeClr val="accent1">
                  <a:lumMod val="75000"/>
                </a:schemeClr>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PowerPoint]trend nhts'!$D$38:$K$38</c:f>
              <c:numCache>
                <c:formatCode>General</c:formatCode>
                <c:ptCount val="8"/>
                <c:pt idx="0">
                  <c:v>1969</c:v>
                </c:pt>
                <c:pt idx="1">
                  <c:v>1977</c:v>
                </c:pt>
                <c:pt idx="2">
                  <c:v>1983</c:v>
                </c:pt>
                <c:pt idx="3">
                  <c:v>1990</c:v>
                </c:pt>
                <c:pt idx="4">
                  <c:v>1995</c:v>
                </c:pt>
                <c:pt idx="5">
                  <c:v>2001</c:v>
                </c:pt>
                <c:pt idx="6">
                  <c:v>2009</c:v>
                </c:pt>
                <c:pt idx="7">
                  <c:v>2017</c:v>
                </c:pt>
              </c:numCache>
            </c:numRef>
          </c:xVal>
          <c:yVal>
            <c:numRef>
              <c:f>'[Chart in Microsoft PowerPoint]trend nhts'!$D$43:$K$43</c:f>
              <c:numCache>
                <c:formatCode>0.00</c:formatCode>
                <c:ptCount val="8"/>
                <c:pt idx="0">
                  <c:v>1</c:v>
                </c:pt>
                <c:pt idx="1">
                  <c:v>1.0165289256198347</c:v>
                </c:pt>
                <c:pt idx="2">
                  <c:v>1</c:v>
                </c:pt>
                <c:pt idx="3">
                  <c:v>1.0495867768595042</c:v>
                </c:pt>
                <c:pt idx="4">
                  <c:v>1.0991735537190084</c:v>
                </c:pt>
                <c:pt idx="5">
                  <c:v>1.115702479338843</c:v>
                </c:pt>
                <c:pt idx="6">
                  <c:v>1.1074380165289257</c:v>
                </c:pt>
                <c:pt idx="7">
                  <c:v>1.0991735537190084</c:v>
                </c:pt>
              </c:numCache>
            </c:numRef>
          </c:yVal>
          <c:smooth val="0"/>
          <c:extLst>
            <c:ext xmlns:c16="http://schemas.microsoft.com/office/drawing/2014/chart" uri="{C3380CC4-5D6E-409C-BE32-E72D297353CC}">
              <c16:uniqueId val="{00000004-B646-4C5C-BB52-6E42A5238F2C}"/>
            </c:ext>
          </c:extLst>
        </c:ser>
        <c:ser>
          <c:idx val="5"/>
          <c:order val="5"/>
          <c:tx>
            <c:strRef>
              <c:f>'[Chart in Microsoft PowerPoint]trend nhts'!$C$44</c:f>
              <c:strCache>
                <c:ptCount val="1"/>
                <c:pt idx="0">
                  <c:v>Vehicles per Worker</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 in Microsoft PowerPoint]trend nhts'!$D$38:$K$38</c:f>
              <c:numCache>
                <c:formatCode>General</c:formatCode>
                <c:ptCount val="8"/>
                <c:pt idx="0">
                  <c:v>1969</c:v>
                </c:pt>
                <c:pt idx="1">
                  <c:v>1977</c:v>
                </c:pt>
                <c:pt idx="2">
                  <c:v>1983</c:v>
                </c:pt>
                <c:pt idx="3">
                  <c:v>1990</c:v>
                </c:pt>
                <c:pt idx="4">
                  <c:v>1995</c:v>
                </c:pt>
                <c:pt idx="5">
                  <c:v>2001</c:v>
                </c:pt>
                <c:pt idx="6">
                  <c:v>2009</c:v>
                </c:pt>
                <c:pt idx="7">
                  <c:v>2017</c:v>
                </c:pt>
              </c:numCache>
            </c:numRef>
          </c:xVal>
          <c:yVal>
            <c:numRef>
              <c:f>'[Chart in Microsoft PowerPoint]trend nhts'!$D$44:$K$44</c:f>
              <c:numCache>
                <c:formatCode>0.00</c:formatCode>
                <c:ptCount val="8"/>
                <c:pt idx="0">
                  <c:v>1</c:v>
                </c:pt>
                <c:pt idx="1">
                  <c:v>1.34375</c:v>
                </c:pt>
                <c:pt idx="2">
                  <c:v>1.4479166666666665</c:v>
                </c:pt>
                <c:pt idx="3">
                  <c:v>1.4583333333333333</c:v>
                </c:pt>
                <c:pt idx="4">
                  <c:v>1.3958333333333335</c:v>
                </c:pt>
                <c:pt idx="5">
                  <c:v>1.4479166666666665</c:v>
                </c:pt>
                <c:pt idx="6">
                  <c:v>1.4479166666666665</c:v>
                </c:pt>
                <c:pt idx="7">
                  <c:v>1.4791666666666667</c:v>
                </c:pt>
              </c:numCache>
            </c:numRef>
          </c:yVal>
          <c:smooth val="0"/>
          <c:extLst>
            <c:ext xmlns:c16="http://schemas.microsoft.com/office/drawing/2014/chart" uri="{C3380CC4-5D6E-409C-BE32-E72D297353CC}">
              <c16:uniqueId val="{00000005-B646-4C5C-BB52-6E42A5238F2C}"/>
            </c:ext>
          </c:extLst>
        </c:ser>
        <c:dLbls>
          <c:showLegendKey val="0"/>
          <c:showVal val="0"/>
          <c:showCatName val="0"/>
          <c:showSerName val="0"/>
          <c:showPercent val="0"/>
          <c:showBubbleSize val="0"/>
        </c:dLbls>
        <c:axId val="466958648"/>
        <c:axId val="466951432"/>
      </c:scatterChart>
      <c:valAx>
        <c:axId val="466958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6951432"/>
        <c:crosses val="autoZero"/>
        <c:crossBetween val="midCat"/>
      </c:valAx>
      <c:valAx>
        <c:axId val="4669514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66958648"/>
        <c:crosses val="autoZero"/>
        <c:crossBetween val="midCat"/>
      </c:valAx>
      <c:spPr>
        <a:noFill/>
        <a:ln>
          <a:noFill/>
        </a:ln>
        <a:effectLst/>
      </c:spPr>
    </c:plotArea>
    <c:legend>
      <c:legendPos val="b"/>
      <c:layout>
        <c:manualLayout>
          <c:xMode val="edge"/>
          <c:yMode val="edge"/>
          <c:x val="0.23839566929133862"/>
          <c:y val="0.60370692350963018"/>
          <c:w val="0.66423417625681402"/>
          <c:h val="0.2066295787261908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2"/>
                </a:solidFill>
                <a:latin typeface="+mn-lt"/>
                <a:ea typeface="+mn-ea"/>
                <a:cs typeface="+mn-cs"/>
              </a:defRPr>
            </a:pPr>
            <a:r>
              <a:rPr lang="en-US" b="1">
                <a:solidFill>
                  <a:schemeClr val="accent2"/>
                </a:solidFill>
              </a:rPr>
              <a:t>TRANS</a:t>
            </a:r>
            <a:r>
              <a:rPr lang="en-US" b="1" baseline="0">
                <a:solidFill>
                  <a:schemeClr val="accent2"/>
                </a:solidFill>
              </a:rPr>
              <a:t>PORTATION SPENDING IN THIS CENTURY </a:t>
            </a:r>
            <a:endParaRPr lang="en-US" b="1">
              <a:solidFill>
                <a:schemeClr val="accent2"/>
              </a:solidFill>
            </a:endParaRPr>
          </a:p>
        </c:rich>
      </c:tx>
      <c:layout>
        <c:manualLayout>
          <c:xMode val="edge"/>
          <c:yMode val="edge"/>
          <c:x val="0.26948782103171681"/>
          <c:y val="2.131382162135393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accent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89FC-4A11-A729-9BC020ECD332}"/>
              </c:ext>
            </c:extLst>
          </c:dPt>
          <c:dPt>
            <c:idx val="17"/>
            <c:invertIfNegative val="0"/>
            <c:bubble3D val="0"/>
            <c:spPr>
              <a:solidFill>
                <a:srgbClr val="C00000"/>
              </a:solidFill>
              <a:ln>
                <a:noFill/>
              </a:ln>
              <a:effectLst/>
            </c:spPr>
            <c:extLst>
              <c:ext xmlns:c16="http://schemas.microsoft.com/office/drawing/2014/chart" uri="{C3380CC4-5D6E-409C-BE32-E72D297353CC}">
                <c16:uniqueId val="{00000003-89FC-4A11-A729-9BC020ECD332}"/>
              </c:ext>
            </c:extLst>
          </c:dPt>
          <c:dLbls>
            <c:dLbl>
              <c:idx val="0"/>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9FC-4A11-A729-9BC020ECD332}"/>
                </c:ext>
              </c:extLst>
            </c:dLbl>
            <c:dLbl>
              <c:idx val="17"/>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9FC-4A11-A729-9BC020ECD3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 to 2017 '!$C$20:$C$37</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'trend to 2017 '!$D$20:$D$37</c:f>
              <c:numCache>
                <c:formatCode>General</c:formatCode>
                <c:ptCount val="18"/>
                <c:pt idx="0">
                  <c:v>9583</c:v>
                </c:pt>
                <c:pt idx="1">
                  <c:v>9750</c:v>
                </c:pt>
                <c:pt idx="2">
                  <c:v>9677</c:v>
                </c:pt>
                <c:pt idx="3">
                  <c:v>9529</c:v>
                </c:pt>
                <c:pt idx="4">
                  <c:v>9005</c:v>
                </c:pt>
                <c:pt idx="5">
                  <c:v>9316</c:v>
                </c:pt>
                <c:pt idx="6">
                  <c:v>9202</c:v>
                </c:pt>
                <c:pt idx="7">
                  <c:v>9211</c:v>
                </c:pt>
                <c:pt idx="8">
                  <c:v>8714</c:v>
                </c:pt>
                <c:pt idx="9">
                  <c:v>7784</c:v>
                </c:pt>
                <c:pt idx="10">
                  <c:v>7677</c:v>
                </c:pt>
                <c:pt idx="11">
                  <c:v>8293</c:v>
                </c:pt>
                <c:pt idx="12">
                  <c:v>8998</c:v>
                </c:pt>
                <c:pt idx="13" formatCode="#,##0">
                  <c:v>9004</c:v>
                </c:pt>
                <c:pt idx="14">
                  <c:v>9073</c:v>
                </c:pt>
                <c:pt idx="15">
                  <c:v>9503</c:v>
                </c:pt>
                <c:pt idx="16" formatCode="#,###">
                  <c:v>9049</c:v>
                </c:pt>
                <c:pt idx="17" formatCode="#,##0">
                  <c:v>9576</c:v>
                </c:pt>
              </c:numCache>
            </c:numRef>
          </c:val>
          <c:extLst>
            <c:ext xmlns:c16="http://schemas.microsoft.com/office/drawing/2014/chart" uri="{C3380CC4-5D6E-409C-BE32-E72D297353CC}">
              <c16:uniqueId val="{00000004-89FC-4A11-A729-9BC020ECD332}"/>
            </c:ext>
          </c:extLst>
        </c:ser>
        <c:dLbls>
          <c:showLegendKey val="0"/>
          <c:showVal val="0"/>
          <c:showCatName val="0"/>
          <c:showSerName val="0"/>
          <c:showPercent val="0"/>
          <c:showBubbleSize val="0"/>
        </c:dLbls>
        <c:gapWidth val="219"/>
        <c:overlap val="-27"/>
        <c:axId val="633563704"/>
        <c:axId val="633560096"/>
      </c:barChart>
      <c:catAx>
        <c:axId val="633563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560096"/>
        <c:crosses val="autoZero"/>
        <c:auto val="1"/>
        <c:lblAlgn val="ctr"/>
        <c:lblOffset val="100"/>
        <c:noMultiLvlLbl val="0"/>
      </c:catAx>
      <c:valAx>
        <c:axId val="633560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563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2"/>
                </a:solidFill>
                <a:latin typeface="+mn-lt"/>
                <a:ea typeface="+mn-ea"/>
                <a:cs typeface="+mn-cs"/>
              </a:defRPr>
            </a:pPr>
            <a:r>
              <a:rPr lang="en-US" b="1">
                <a:solidFill>
                  <a:schemeClr val="accent2"/>
                </a:solidFill>
              </a:rPr>
              <a:t>TRANSPORTATION</a:t>
            </a:r>
            <a:r>
              <a:rPr lang="en-US" b="1" baseline="0">
                <a:solidFill>
                  <a:schemeClr val="accent2"/>
                </a:solidFill>
              </a:rPr>
              <a:t> SHARE OF SPENDING </a:t>
            </a:r>
            <a:endParaRPr lang="en-US" b="1">
              <a:solidFill>
                <a:schemeClr val="accent2"/>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accent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DB86-44BF-8E31-88421B0A56B1}"/>
              </c:ext>
            </c:extLst>
          </c:dPt>
          <c:dPt>
            <c:idx val="17"/>
            <c:invertIfNegative val="0"/>
            <c:bubble3D val="0"/>
            <c:spPr>
              <a:solidFill>
                <a:srgbClr val="C00000"/>
              </a:solidFill>
              <a:ln>
                <a:noFill/>
              </a:ln>
              <a:effectLst/>
            </c:spPr>
            <c:extLst>
              <c:ext xmlns:c16="http://schemas.microsoft.com/office/drawing/2014/chart" uri="{C3380CC4-5D6E-409C-BE32-E72D297353CC}">
                <c16:uniqueId val="{00000002-DB86-44BF-8E31-88421B0A56B1}"/>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B86-44BF-8E31-88421B0A56B1}"/>
                </c:ext>
              </c:extLst>
            </c:dLbl>
            <c:dLbl>
              <c:idx val="1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B86-44BF-8E31-88421B0A56B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 to 2017 '!$C$20:$C$37</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'trend to 2017 '!$F$20:$F$37</c:f>
              <c:numCache>
                <c:formatCode>0.0%</c:formatCode>
                <c:ptCount val="18"/>
                <c:pt idx="0">
                  <c:v>0.188</c:v>
                </c:pt>
                <c:pt idx="1">
                  <c:v>0.191</c:v>
                </c:pt>
                <c:pt idx="2">
                  <c:v>0.188</c:v>
                </c:pt>
                <c:pt idx="3">
                  <c:v>0.188</c:v>
                </c:pt>
                <c:pt idx="4">
                  <c:v>0.18</c:v>
                </c:pt>
                <c:pt idx="5">
                  <c:v>0.18</c:v>
                </c:pt>
                <c:pt idx="6">
                  <c:v>0.17599999999999999</c:v>
                </c:pt>
                <c:pt idx="7">
                  <c:v>0.17599999999999999</c:v>
                </c:pt>
                <c:pt idx="8">
                  <c:v>0.17</c:v>
                </c:pt>
                <c:pt idx="9">
                  <c:v>0.156</c:v>
                </c:pt>
                <c:pt idx="10">
                  <c:v>0.16</c:v>
                </c:pt>
                <c:pt idx="11">
                  <c:v>0.16684438185293229</c:v>
                </c:pt>
                <c:pt idx="12">
                  <c:v>0.17489999999999997</c:v>
                </c:pt>
                <c:pt idx="13">
                  <c:v>0.17620352250489238</c:v>
                </c:pt>
                <c:pt idx="14">
                  <c:v>0.16960463594728478</c:v>
                </c:pt>
                <c:pt idx="15">
                  <c:v>0.169763121226196</c:v>
                </c:pt>
                <c:pt idx="16">
                  <c:v>0.15789290014133411</c:v>
                </c:pt>
                <c:pt idx="17">
                  <c:v>0.159</c:v>
                </c:pt>
              </c:numCache>
            </c:numRef>
          </c:val>
          <c:extLst>
            <c:ext xmlns:c16="http://schemas.microsoft.com/office/drawing/2014/chart" uri="{C3380CC4-5D6E-409C-BE32-E72D297353CC}">
              <c16:uniqueId val="{00000000-DB86-44BF-8E31-88421B0A56B1}"/>
            </c:ext>
          </c:extLst>
        </c:ser>
        <c:dLbls>
          <c:showLegendKey val="0"/>
          <c:showVal val="0"/>
          <c:showCatName val="0"/>
          <c:showSerName val="0"/>
          <c:showPercent val="0"/>
          <c:showBubbleSize val="0"/>
        </c:dLbls>
        <c:gapWidth val="219"/>
        <c:overlap val="-27"/>
        <c:axId val="524891080"/>
        <c:axId val="524897968"/>
      </c:barChart>
      <c:catAx>
        <c:axId val="524891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4897968"/>
        <c:crosses val="autoZero"/>
        <c:auto val="1"/>
        <c:lblAlgn val="ctr"/>
        <c:lblOffset val="100"/>
        <c:noMultiLvlLbl val="0"/>
      </c:catAx>
      <c:valAx>
        <c:axId val="5248979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891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70C0"/>
                </a:solidFill>
                <a:latin typeface="+mn-lt"/>
                <a:ea typeface="+mn-ea"/>
                <a:cs typeface="+mn-cs"/>
              </a:defRPr>
            </a:pPr>
            <a:r>
              <a:rPr lang="en-US" sz="1800" b="1" dirty="0">
                <a:solidFill>
                  <a:srgbClr val="0070C0"/>
                </a:solidFill>
              </a:rPr>
              <a:t>Annual spending 2017  </a:t>
            </a:r>
          </a:p>
        </c:rich>
      </c:tx>
      <c:layout>
        <c:manualLayout>
          <c:xMode val="edge"/>
          <c:yMode val="edge"/>
          <c:x val="0.33353582554517136"/>
          <c:y val="3.508771929824561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0070C0"/>
              </a:solidFill>
              <a:latin typeface="+mn-lt"/>
              <a:ea typeface="+mn-ea"/>
              <a:cs typeface="+mn-cs"/>
            </a:defRPr>
          </a:pPr>
          <a:endParaRPr lang="en-US"/>
        </a:p>
      </c:txPr>
    </c:title>
    <c:autoTitleDeleted val="0"/>
    <c:plotArea>
      <c:layout/>
      <c:lineChart>
        <c:grouping val="standard"/>
        <c:varyColors val="0"/>
        <c:ser>
          <c:idx val="0"/>
          <c:order val="0"/>
          <c:tx>
            <c:strRef>
              <c:f>'Table 1600'!$J$406</c:f>
              <c:strCache>
                <c:ptCount val="1"/>
                <c:pt idx="0">
                  <c:v>spending </c:v>
                </c:pt>
              </c:strCache>
            </c:strRef>
          </c:tx>
          <c:spPr>
            <a:ln w="31750" cap="rnd">
              <a:solidFill>
                <a:schemeClr val="accent1"/>
              </a:solidFill>
              <a:round/>
            </a:ln>
            <a:effectLst/>
          </c:spPr>
          <c:marker>
            <c:symbol val="none"/>
          </c:marker>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'Table 1600'!$K$404:$Q$405</c:f>
              <c:multiLvlStrCache>
                <c:ptCount val="7"/>
                <c:lvl>
                  <c:pt idx="0">
                    <c:v>no earner </c:v>
                  </c:pt>
                  <c:pt idx="1">
                    <c:v>earner</c:v>
                  </c:pt>
                  <c:pt idx="3">
                    <c:v>no earner</c:v>
                  </c:pt>
                  <c:pt idx="4">
                    <c:v>one earner </c:v>
                  </c:pt>
                  <c:pt idx="5">
                    <c:v>two earners </c:v>
                  </c:pt>
                  <c:pt idx="6">
                    <c:v>three earners </c:v>
                  </c:pt>
                </c:lvl>
                <c:lvl>
                  <c:pt idx="0">
                    <c:v>single consumer</c:v>
                  </c:pt>
                  <c:pt idx="3">
                    <c:v>consumer units w 2 or more people</c:v>
                  </c:pt>
                </c:lvl>
              </c:multiLvlStrCache>
            </c:multiLvlStrRef>
          </c:cat>
          <c:val>
            <c:numRef>
              <c:f>'Table 1600'!$K$406:$Q$406</c:f>
              <c:numCache>
                <c:formatCode>#,###</c:formatCode>
                <c:ptCount val="7"/>
                <c:pt idx="0">
                  <c:v>4224</c:v>
                </c:pt>
                <c:pt idx="1">
                  <c:v>5913</c:v>
                </c:pt>
                <c:pt idx="3">
                  <c:v>7455</c:v>
                </c:pt>
                <c:pt idx="4">
                  <c:v>9110</c:v>
                </c:pt>
                <c:pt idx="5">
                  <c:v>12677</c:v>
                </c:pt>
                <c:pt idx="6">
                  <c:v>16277</c:v>
                </c:pt>
              </c:numCache>
            </c:numRef>
          </c:val>
          <c:smooth val="0"/>
          <c:extLst>
            <c:ext xmlns:c16="http://schemas.microsoft.com/office/drawing/2014/chart" uri="{C3380CC4-5D6E-409C-BE32-E72D297353CC}">
              <c16:uniqueId val="{00000000-44D7-4BE3-92B8-B3A0EB3B8900}"/>
            </c:ext>
          </c:extLst>
        </c:ser>
        <c:dLbls>
          <c:showLegendKey val="0"/>
          <c:showVal val="0"/>
          <c:showCatName val="0"/>
          <c:showSerName val="0"/>
          <c:showPercent val="0"/>
          <c:showBubbleSize val="0"/>
        </c:dLbls>
        <c:smooth val="0"/>
        <c:axId val="629254208"/>
        <c:axId val="629258472"/>
      </c:lineChart>
      <c:catAx>
        <c:axId val="629254208"/>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29258472"/>
        <c:crosses val="autoZero"/>
        <c:auto val="1"/>
        <c:lblAlgn val="ctr"/>
        <c:lblOffset val="100"/>
        <c:noMultiLvlLbl val="0"/>
      </c:catAx>
      <c:valAx>
        <c:axId val="629258472"/>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92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0.07619</cdr:x>
      <cdr:y>0.48278</cdr:y>
    </cdr:from>
    <cdr:to>
      <cdr:x>0.28571</cdr:x>
      <cdr:y>0.59988</cdr:y>
    </cdr:to>
    <cdr:sp macro="" textlink="">
      <cdr:nvSpPr>
        <cdr:cNvPr id="2" name="TextBox 1">
          <a:extLst xmlns:a="http://schemas.openxmlformats.org/drawingml/2006/main">
            <a:ext uri="{FF2B5EF4-FFF2-40B4-BE49-F238E27FC236}">
              <a16:creationId xmlns:a16="http://schemas.microsoft.com/office/drawing/2014/main" id="{92B49D3C-4C2D-4104-A67D-B7938E818CDF}"/>
            </a:ext>
          </a:extLst>
        </cdr:cNvPr>
        <cdr:cNvSpPr txBox="1"/>
      </cdr:nvSpPr>
      <cdr:spPr>
        <a:xfrm xmlns:a="http://schemas.openxmlformats.org/drawingml/2006/main">
          <a:off x="609600" y="2133600"/>
          <a:ext cx="1676400" cy="517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C00000"/>
              </a:solidFill>
            </a:rPr>
            <a:t>Few new drivers</a:t>
          </a:r>
        </a:p>
      </cdr:txBody>
    </cdr:sp>
  </cdr:relSizeAnchor>
  <cdr:relSizeAnchor xmlns:cdr="http://schemas.openxmlformats.org/drawingml/2006/chartDrawing">
    <cdr:from>
      <cdr:x>0.68571</cdr:x>
      <cdr:y>0.36208</cdr:y>
    </cdr:from>
    <cdr:to>
      <cdr:x>0.97143</cdr:x>
      <cdr:y>0.53451</cdr:y>
    </cdr:to>
    <cdr:sp macro="" textlink="">
      <cdr:nvSpPr>
        <cdr:cNvPr id="3" name="TextBox 2">
          <a:extLst xmlns:a="http://schemas.openxmlformats.org/drawingml/2006/main">
            <a:ext uri="{FF2B5EF4-FFF2-40B4-BE49-F238E27FC236}">
              <a16:creationId xmlns:a16="http://schemas.microsoft.com/office/drawing/2014/main" id="{4688B0EF-600C-4BB6-BB01-B6BD59E7BC2D}"/>
            </a:ext>
          </a:extLst>
        </cdr:cNvPr>
        <cdr:cNvSpPr txBox="1"/>
      </cdr:nvSpPr>
      <cdr:spPr>
        <a:xfrm xmlns:a="http://schemas.openxmlformats.org/drawingml/2006/main">
          <a:off x="5486400" y="1600200"/>
          <a:ext cx="22860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C00000"/>
              </a:solidFill>
            </a:rPr>
            <a:t>60% of pop change </a:t>
          </a:r>
        </a:p>
      </cdr:txBody>
    </cdr:sp>
  </cdr:relSizeAnchor>
  <cdr:relSizeAnchor xmlns:cdr="http://schemas.openxmlformats.org/drawingml/2006/chartDrawing">
    <cdr:from>
      <cdr:x>0.74286</cdr:x>
      <cdr:y>0.46554</cdr:y>
    </cdr:from>
    <cdr:to>
      <cdr:x>0.80952</cdr:x>
      <cdr:y>0.60347</cdr:y>
    </cdr:to>
    <cdr:cxnSp macro="">
      <cdr:nvCxnSpPr>
        <cdr:cNvPr id="5" name="Straight Arrow Connector 4">
          <a:extLst xmlns:a="http://schemas.openxmlformats.org/drawingml/2006/main">
            <a:ext uri="{FF2B5EF4-FFF2-40B4-BE49-F238E27FC236}">
              <a16:creationId xmlns:a16="http://schemas.microsoft.com/office/drawing/2014/main" id="{4D88AF0E-B3BF-49A9-B779-35FB67407D70}"/>
            </a:ext>
          </a:extLst>
        </cdr:cNvPr>
        <cdr:cNvCxnSpPr/>
      </cdr:nvCxnSpPr>
      <cdr:spPr>
        <a:xfrm xmlns:a="http://schemas.openxmlformats.org/drawingml/2006/main">
          <a:off x="5943600" y="2057400"/>
          <a:ext cx="533400" cy="609600"/>
        </a:xfrm>
        <a:prstGeom xmlns:a="http://schemas.openxmlformats.org/drawingml/2006/main" prst="straightConnector1">
          <a:avLst/>
        </a:prstGeom>
        <a:ln xmlns:a="http://schemas.openxmlformats.org/drawingml/2006/main" w="19050">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0.11429</cdr:x>
      <cdr:y>0.56899</cdr:y>
    </cdr:from>
    <cdr:to>
      <cdr:x>0.17143</cdr:x>
      <cdr:y>0.62072</cdr:y>
    </cdr:to>
    <cdr:cxnSp macro="">
      <cdr:nvCxnSpPr>
        <cdr:cNvPr id="7" name="Straight Arrow Connector 6">
          <a:extLst xmlns:a="http://schemas.openxmlformats.org/drawingml/2006/main">
            <a:ext uri="{FF2B5EF4-FFF2-40B4-BE49-F238E27FC236}">
              <a16:creationId xmlns:a16="http://schemas.microsoft.com/office/drawing/2014/main" id="{05DF0EFD-52CD-4DD5-B63D-A80A3974884B}"/>
            </a:ext>
          </a:extLst>
        </cdr:cNvPr>
        <cdr:cNvCxnSpPr/>
      </cdr:nvCxnSpPr>
      <cdr:spPr>
        <a:xfrm xmlns:a="http://schemas.openxmlformats.org/drawingml/2006/main">
          <a:off x="914400" y="2514600"/>
          <a:ext cx="457200" cy="228600"/>
        </a:xfrm>
        <a:prstGeom xmlns:a="http://schemas.openxmlformats.org/drawingml/2006/main" prst="straightConnector1">
          <a:avLst/>
        </a:prstGeom>
        <a:ln xmlns:a="http://schemas.openxmlformats.org/drawingml/2006/main" w="19050">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0.67593</cdr:x>
      <cdr:y>0.18765</cdr:y>
    </cdr:from>
    <cdr:to>
      <cdr:x>0.92593</cdr:x>
      <cdr:y>0.29091</cdr:y>
    </cdr:to>
    <cdr:sp macro="" textlink="">
      <cdr:nvSpPr>
        <cdr:cNvPr id="2" name="TextBox 1">
          <a:extLst xmlns:a="http://schemas.openxmlformats.org/drawingml/2006/main">
            <a:ext uri="{FF2B5EF4-FFF2-40B4-BE49-F238E27FC236}">
              <a16:creationId xmlns:a16="http://schemas.microsoft.com/office/drawing/2014/main" id="{4FFA2640-8CEB-493E-B03C-151373FF4313}"/>
            </a:ext>
          </a:extLst>
        </cdr:cNvPr>
        <cdr:cNvSpPr txBox="1"/>
      </cdr:nvSpPr>
      <cdr:spPr>
        <a:xfrm xmlns:a="http://schemas.openxmlformats.org/drawingml/2006/main">
          <a:off x="5562600" y="786439"/>
          <a:ext cx="2057400" cy="4327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9E810B0B-97B2-4426-B7FD-59A747F23EFC}" type="datetimeFigureOut">
              <a:rPr lang="en-US" smtClean="0"/>
              <a:pPr/>
              <a:t>2/26/2019</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F54F3AC-0C24-4E1F-8B0C-653CC3E1F4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F0260E87-D16C-40EC-9183-72037C4DE5D1}" type="datetimeFigureOut">
              <a:rPr lang="en-US" smtClean="0"/>
              <a:pPr/>
              <a:t>2/26/2019</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A128E7F-4AA8-477F-A0E0-C437850ECE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28E7F-4AA8-477F-A0E0-C437850ECEAF}" type="slidenum">
              <a:rPr lang="en-US" smtClean="0"/>
              <a:pPr/>
              <a:t>1</a:t>
            </a:fld>
            <a:endParaRPr lang="en-US"/>
          </a:p>
        </p:txBody>
      </p:sp>
    </p:spTree>
    <p:extLst>
      <p:ext uri="{BB962C8B-B14F-4D97-AF65-F5344CB8AC3E}">
        <p14:creationId xmlns:p14="http://schemas.microsoft.com/office/powerpoint/2010/main" val="1700682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28E7F-4AA8-477F-A0E0-C437850ECEAF}" type="slidenum">
              <a:rPr lang="en-US" smtClean="0"/>
              <a:pPr/>
              <a:t>17</a:t>
            </a:fld>
            <a:endParaRPr lang="en-US"/>
          </a:p>
        </p:txBody>
      </p:sp>
    </p:spTree>
    <p:extLst>
      <p:ext uri="{BB962C8B-B14F-4D97-AF65-F5344CB8AC3E}">
        <p14:creationId xmlns:p14="http://schemas.microsoft.com/office/powerpoint/2010/main" val="282382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TREND THAT OUT IT IS 16 AND 18% YIELDING ABOUT 8.8 AND 13 MEG</a:t>
            </a:r>
          </a:p>
        </p:txBody>
      </p:sp>
      <p:sp>
        <p:nvSpPr>
          <p:cNvPr id="4" name="Slide Number Placeholder 3"/>
          <p:cNvSpPr>
            <a:spLocks noGrp="1"/>
          </p:cNvSpPr>
          <p:nvPr>
            <p:ph type="sldNum" sz="quarter" idx="10"/>
          </p:nvPr>
        </p:nvSpPr>
        <p:spPr/>
        <p:txBody>
          <a:bodyPr/>
          <a:lstStyle/>
          <a:p>
            <a:fld id="{9089FE81-5638-494C-A14F-61444DCEB3E0}" type="slidenum">
              <a:rPr lang="en-US" smtClean="0"/>
              <a:pPr/>
              <a:t>20</a:t>
            </a:fld>
            <a:endParaRPr lang="en-US"/>
          </a:p>
        </p:txBody>
      </p:sp>
    </p:spTree>
    <p:extLst>
      <p:ext uri="{BB962C8B-B14F-4D97-AF65-F5344CB8AC3E}">
        <p14:creationId xmlns:p14="http://schemas.microsoft.com/office/powerpoint/2010/main" val="205261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28E7F-4AA8-477F-A0E0-C437850ECEAF}" type="slidenum">
              <a:rPr lang="en-US" smtClean="0"/>
              <a:pPr/>
              <a:t>22</a:t>
            </a:fld>
            <a:endParaRPr lang="en-US"/>
          </a:p>
        </p:txBody>
      </p:sp>
    </p:spTree>
    <p:extLst>
      <p:ext uri="{BB962C8B-B14F-4D97-AF65-F5344CB8AC3E}">
        <p14:creationId xmlns:p14="http://schemas.microsoft.com/office/powerpoint/2010/main" val="352279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Bike repair  biggest in % growth in transportation </a:t>
            </a:r>
          </a:p>
        </p:txBody>
      </p:sp>
      <p:sp>
        <p:nvSpPr>
          <p:cNvPr id="4" name="Slide Number Placeholder 3"/>
          <p:cNvSpPr>
            <a:spLocks noGrp="1"/>
          </p:cNvSpPr>
          <p:nvPr>
            <p:ph type="sldNum" sz="quarter" idx="5"/>
          </p:nvPr>
        </p:nvSpPr>
        <p:spPr/>
        <p:txBody>
          <a:bodyPr/>
          <a:lstStyle/>
          <a:p>
            <a:fld id="{2A128E7F-4AA8-477F-A0E0-C437850ECEAF}" type="slidenum">
              <a:rPr lang="en-US" smtClean="0"/>
              <a:pPr/>
              <a:t>23</a:t>
            </a:fld>
            <a:endParaRPr lang="en-US"/>
          </a:p>
        </p:txBody>
      </p:sp>
    </p:spTree>
    <p:extLst>
      <p:ext uri="{BB962C8B-B14F-4D97-AF65-F5344CB8AC3E}">
        <p14:creationId xmlns:p14="http://schemas.microsoft.com/office/powerpoint/2010/main" val="121699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transit to next to last </a:t>
            </a:r>
          </a:p>
        </p:txBody>
      </p:sp>
      <p:sp>
        <p:nvSpPr>
          <p:cNvPr id="4" name="Slide Number Placeholder 3"/>
          <p:cNvSpPr>
            <a:spLocks noGrp="1"/>
          </p:cNvSpPr>
          <p:nvPr>
            <p:ph type="sldNum" sz="quarter" idx="5"/>
          </p:nvPr>
        </p:nvSpPr>
        <p:spPr/>
        <p:txBody>
          <a:bodyPr/>
          <a:lstStyle/>
          <a:p>
            <a:fld id="{2A128E7F-4AA8-477F-A0E0-C437850ECEAF}" type="slidenum">
              <a:rPr lang="en-US" smtClean="0"/>
              <a:pPr/>
              <a:t>27</a:t>
            </a:fld>
            <a:endParaRPr lang="en-US"/>
          </a:p>
        </p:txBody>
      </p:sp>
    </p:spTree>
    <p:extLst>
      <p:ext uri="{BB962C8B-B14F-4D97-AF65-F5344CB8AC3E}">
        <p14:creationId xmlns:p14="http://schemas.microsoft.com/office/powerpoint/2010/main" val="3308224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28E7F-4AA8-477F-A0E0-C437850ECEAF}" type="slidenum">
              <a:rPr lang="en-US" smtClean="0"/>
              <a:pPr/>
              <a:t>28</a:t>
            </a:fld>
            <a:endParaRPr lang="en-US"/>
          </a:p>
        </p:txBody>
      </p:sp>
    </p:spTree>
    <p:extLst>
      <p:ext uri="{BB962C8B-B14F-4D97-AF65-F5344CB8AC3E}">
        <p14:creationId xmlns:p14="http://schemas.microsoft.com/office/powerpoint/2010/main" val="3003240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28E7F-4AA8-477F-A0E0-C437850ECEAF}" type="slidenum">
              <a:rPr lang="en-US" smtClean="0"/>
              <a:pPr/>
              <a:t>29</a:t>
            </a:fld>
            <a:endParaRPr lang="en-US"/>
          </a:p>
        </p:txBody>
      </p:sp>
    </p:spTree>
    <p:extLst>
      <p:ext uri="{BB962C8B-B14F-4D97-AF65-F5344CB8AC3E}">
        <p14:creationId xmlns:p14="http://schemas.microsoft.com/office/powerpoint/2010/main" val="3367896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 earners in 3 category </a:t>
            </a:r>
          </a:p>
        </p:txBody>
      </p:sp>
      <p:sp>
        <p:nvSpPr>
          <p:cNvPr id="4" name="Slide Number Placeholder 3"/>
          <p:cNvSpPr>
            <a:spLocks noGrp="1"/>
          </p:cNvSpPr>
          <p:nvPr>
            <p:ph type="sldNum" sz="quarter" idx="5"/>
          </p:nvPr>
        </p:nvSpPr>
        <p:spPr/>
        <p:txBody>
          <a:bodyPr/>
          <a:lstStyle/>
          <a:p>
            <a:fld id="{2A128E7F-4AA8-477F-A0E0-C437850ECEAF}" type="slidenum">
              <a:rPr lang="en-US" smtClean="0"/>
              <a:pPr/>
              <a:t>31</a:t>
            </a:fld>
            <a:endParaRPr lang="en-US"/>
          </a:p>
        </p:txBody>
      </p:sp>
    </p:spTree>
    <p:extLst>
      <p:ext uri="{BB962C8B-B14F-4D97-AF65-F5344CB8AC3E}">
        <p14:creationId xmlns:p14="http://schemas.microsoft.com/office/powerpoint/2010/main" val="2541892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ownership 48% cc; 70% subs; 80% </a:t>
            </a:r>
          </a:p>
          <a:p>
            <a:r>
              <a:rPr lang="en-US" dirty="0"/>
              <a:t>Rural pop with lowest incomes outspends cc in transportation spending 10k to 8K make it up on lower cost housing</a:t>
            </a:r>
          </a:p>
        </p:txBody>
      </p:sp>
      <p:sp>
        <p:nvSpPr>
          <p:cNvPr id="4" name="Slide Number Placeholder 3"/>
          <p:cNvSpPr>
            <a:spLocks noGrp="1"/>
          </p:cNvSpPr>
          <p:nvPr>
            <p:ph type="sldNum" sz="quarter" idx="5"/>
          </p:nvPr>
        </p:nvSpPr>
        <p:spPr/>
        <p:txBody>
          <a:bodyPr/>
          <a:lstStyle/>
          <a:p>
            <a:fld id="{2A128E7F-4AA8-477F-A0E0-C437850ECEAF}" type="slidenum">
              <a:rPr lang="en-US" smtClean="0"/>
              <a:pPr/>
              <a:t>33</a:t>
            </a:fld>
            <a:endParaRPr lang="en-US"/>
          </a:p>
        </p:txBody>
      </p:sp>
    </p:spTree>
    <p:extLst>
      <p:ext uri="{BB962C8B-B14F-4D97-AF65-F5344CB8AC3E}">
        <p14:creationId xmlns:p14="http://schemas.microsoft.com/office/powerpoint/2010/main" val="1458446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6BC0C9F9-CC10-45BC-B70D-4404A4AC16E4}" type="slidenum">
              <a:rPr lang="en-US">
                <a:latin typeface="Arial" charset="0"/>
              </a:rPr>
              <a:pPr/>
              <a:t>37</a:t>
            </a:fld>
            <a:endParaRPr lang="en-US">
              <a:latin typeface="Arial" charset="0"/>
            </a:endParaRPr>
          </a:p>
        </p:txBody>
      </p:sp>
      <p:sp>
        <p:nvSpPr>
          <p:cNvPr id="222211" name="Rectangle 2"/>
          <p:cNvSpPr>
            <a:spLocks noGrp="1" noRot="1" noChangeAspect="1" noChangeArrowheads="1" noTextEdit="1"/>
          </p:cNvSpPr>
          <p:nvPr>
            <p:ph type="sldImg"/>
          </p:nvPr>
        </p:nvSpPr>
        <p:spPr>
          <a:xfrm>
            <a:off x="1196975" y="700088"/>
            <a:ext cx="4683125" cy="3513137"/>
          </a:xfrm>
          <a:ln/>
        </p:spPr>
      </p:sp>
      <p:sp>
        <p:nvSpPr>
          <p:cNvPr id="222212" name="Rectangle 3"/>
          <p:cNvSpPr>
            <a:spLocks noGrp="1" noChangeArrowheads="1"/>
          </p:cNvSpPr>
          <p:nvPr>
            <p:ph type="body" idx="1"/>
          </p:nvPr>
        </p:nvSpPr>
        <p:spPr>
          <a:xfrm>
            <a:off x="707708" y="4447461"/>
            <a:ext cx="5661660" cy="4215010"/>
          </a:xfrm>
          <a:noFill/>
          <a:ln/>
        </p:spPr>
        <p:txBody>
          <a:bodyPr/>
          <a:lstStyle/>
          <a:p>
            <a:pPr eaLnBrk="1" hangingPunct="1"/>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128E7F-4AA8-477F-A0E0-C437850ECEA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Hh</a:t>
            </a:r>
            <a:r>
              <a:rPr lang="en-US" dirty="0"/>
              <a:t>  w workers = 4.5%   3+ workers = 3.3 workers</a:t>
            </a:r>
          </a:p>
        </p:txBody>
      </p:sp>
      <p:sp>
        <p:nvSpPr>
          <p:cNvPr id="4" name="Slide Number Placeholder 3"/>
          <p:cNvSpPr>
            <a:spLocks noGrp="1"/>
          </p:cNvSpPr>
          <p:nvPr>
            <p:ph type="sldNum" sz="quarter" idx="5"/>
          </p:nvPr>
        </p:nvSpPr>
        <p:spPr/>
        <p:txBody>
          <a:bodyPr/>
          <a:lstStyle/>
          <a:p>
            <a:fld id="{2A128E7F-4AA8-477F-A0E0-C437850ECEAF}" type="slidenum">
              <a:rPr lang="en-US" smtClean="0"/>
              <a:pPr/>
              <a:t>38</a:t>
            </a:fld>
            <a:endParaRPr lang="en-US"/>
          </a:p>
        </p:txBody>
      </p:sp>
    </p:spTree>
    <p:extLst>
      <p:ext uri="{BB962C8B-B14F-4D97-AF65-F5344CB8AC3E}">
        <p14:creationId xmlns:p14="http://schemas.microsoft.com/office/powerpoint/2010/main" val="1288685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 4% OF M WORKERS HAVE NO VEH;  5% FOR F WORKERS</a:t>
            </a:r>
          </a:p>
          <a:p>
            <a:r>
              <a:rPr lang="en-US" dirty="0"/>
              <a:t>19% OF M WORKERS HAVE 1 VEH; 23% F WORKERS</a:t>
            </a:r>
          </a:p>
          <a:p>
            <a:r>
              <a:rPr lang="en-US" dirty="0"/>
              <a:t>SO  ABOUT 25% OF WORKERS HAVE 1 OR 0 VEHS INHH</a:t>
            </a:r>
          </a:p>
          <a:p>
            <a:r>
              <a:rPr lang="en-US" dirty="0"/>
              <a:t>75% HAVE TWO + </a:t>
            </a:r>
          </a:p>
          <a:p>
            <a:r>
              <a:rPr lang="en-US"/>
              <a:t>SEE  CEX X JQUINTILES </a:t>
            </a:r>
          </a:p>
        </p:txBody>
      </p:sp>
      <p:sp>
        <p:nvSpPr>
          <p:cNvPr id="4" name="Slide Number Placeholder 3"/>
          <p:cNvSpPr>
            <a:spLocks noGrp="1"/>
          </p:cNvSpPr>
          <p:nvPr>
            <p:ph type="sldNum" sz="quarter" idx="5"/>
          </p:nvPr>
        </p:nvSpPr>
        <p:spPr/>
        <p:txBody>
          <a:bodyPr/>
          <a:lstStyle/>
          <a:p>
            <a:fld id="{2A128E7F-4AA8-477F-A0E0-C437850ECEAF}" type="slidenum">
              <a:rPr lang="en-US" smtClean="0"/>
              <a:pPr/>
              <a:t>39</a:t>
            </a:fld>
            <a:endParaRPr lang="en-US"/>
          </a:p>
        </p:txBody>
      </p:sp>
    </p:spTree>
    <p:extLst>
      <p:ext uri="{BB962C8B-B14F-4D97-AF65-F5344CB8AC3E}">
        <p14:creationId xmlns:p14="http://schemas.microsoft.com/office/powerpoint/2010/main" val="2783257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ROUGHTLY THE SAME IN</a:t>
            </a:r>
            <a:r>
              <a:rPr lang="en-US" baseline="0" dirty="0"/>
              <a:t> 2011</a:t>
            </a:r>
            <a:endParaRPr lang="en-US" dirty="0"/>
          </a:p>
        </p:txBody>
      </p:sp>
      <p:sp>
        <p:nvSpPr>
          <p:cNvPr id="4" name="Slide Number Placeholder 3"/>
          <p:cNvSpPr>
            <a:spLocks noGrp="1"/>
          </p:cNvSpPr>
          <p:nvPr>
            <p:ph type="sldNum" sz="quarter" idx="10"/>
          </p:nvPr>
        </p:nvSpPr>
        <p:spPr/>
        <p:txBody>
          <a:bodyPr/>
          <a:lstStyle/>
          <a:p>
            <a:fld id="{2A128E7F-4AA8-477F-A0E0-C437850ECEAF}" type="slidenum">
              <a:rPr lang="en-US" smtClean="0"/>
              <a:pPr/>
              <a:t>40</a:t>
            </a:fld>
            <a:endParaRPr lang="en-US"/>
          </a:p>
        </p:txBody>
      </p:sp>
    </p:spTree>
    <p:extLst>
      <p:ext uri="{BB962C8B-B14F-4D97-AF65-F5344CB8AC3E}">
        <p14:creationId xmlns:p14="http://schemas.microsoft.com/office/powerpoint/2010/main" val="178892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28E7F-4AA8-477F-A0E0-C437850ECEAF}" type="slidenum">
              <a:rPr lang="en-US" smtClean="0"/>
              <a:pPr/>
              <a:t>41</a:t>
            </a:fld>
            <a:endParaRPr lang="en-US"/>
          </a:p>
        </p:txBody>
      </p:sp>
    </p:spTree>
    <p:extLst>
      <p:ext uri="{BB962C8B-B14F-4D97-AF65-F5344CB8AC3E}">
        <p14:creationId xmlns:p14="http://schemas.microsoft.com/office/powerpoint/2010/main" val="1466523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28E7F-4AA8-477F-A0E0-C437850ECEAF}" type="slidenum">
              <a:rPr lang="en-US" smtClean="0"/>
              <a:pPr/>
              <a:t>45</a:t>
            </a:fld>
            <a:endParaRPr lang="en-US"/>
          </a:p>
        </p:txBody>
      </p:sp>
    </p:spTree>
    <p:extLst>
      <p:ext uri="{BB962C8B-B14F-4D97-AF65-F5344CB8AC3E}">
        <p14:creationId xmlns:p14="http://schemas.microsoft.com/office/powerpoint/2010/main" val="1773980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A128E7F-4AA8-477F-A0E0-C437850ECEAF}" type="slidenum">
              <a:rPr lang="en-US" smtClean="0"/>
              <a:pPr/>
              <a:t>46</a:t>
            </a:fld>
            <a:endParaRPr lang="en-US"/>
          </a:p>
        </p:txBody>
      </p:sp>
    </p:spTree>
    <p:extLst>
      <p:ext uri="{BB962C8B-B14F-4D97-AF65-F5344CB8AC3E}">
        <p14:creationId xmlns:p14="http://schemas.microsoft.com/office/powerpoint/2010/main" val="3554809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CAAFC-6C99-453B-974E-1A67DD04C44A}" type="slidenum">
              <a:rPr lang="en-US"/>
              <a:pPr/>
              <a:t>47</a:t>
            </a:fld>
            <a:endParaRPr lang="en-US"/>
          </a:p>
        </p:txBody>
      </p:sp>
      <p:sp>
        <p:nvSpPr>
          <p:cNvPr id="461826" name="Rectangle 2"/>
          <p:cNvSpPr>
            <a:spLocks noGrp="1" noRot="1" noChangeAspect="1" noChangeArrowheads="1" noTextEdit="1"/>
          </p:cNvSpPr>
          <p:nvPr>
            <p:ph type="sldImg"/>
          </p:nvPr>
        </p:nvSpPr>
        <p:spPr>
          <a:xfrm>
            <a:off x="1200150" y="701675"/>
            <a:ext cx="4681538" cy="3511550"/>
          </a:xfrm>
          <a:ln/>
        </p:spPr>
      </p:sp>
      <p:sp>
        <p:nvSpPr>
          <p:cNvPr id="461827" name="Rectangle 3"/>
          <p:cNvSpPr>
            <a:spLocks noGrp="1" noChangeArrowheads="1"/>
          </p:cNvSpPr>
          <p:nvPr>
            <p:ph type="body" idx="1"/>
          </p:nvPr>
        </p:nvSpPr>
        <p:spPr>
          <a:xfrm>
            <a:off x="943610" y="4447583"/>
            <a:ext cx="5189855" cy="4212813"/>
          </a:xfrm>
        </p:spPr>
        <p:txBody>
          <a:bodyPr/>
          <a:lstStyle/>
          <a:p>
            <a:r>
              <a:rPr lang="en-US" dirty="0"/>
              <a:t>When they asked me how to solve congestion on the today show I said “About 10% unemployment should do 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63861-3CE9-4222-AEBD-72961A343545}" type="slidenum">
              <a:rPr lang="en-US"/>
              <a:pPr/>
              <a:t>48</a:t>
            </a:fld>
            <a:endParaRPr lang="en-US"/>
          </a:p>
        </p:txBody>
      </p:sp>
      <p:sp>
        <p:nvSpPr>
          <p:cNvPr id="463874" name="Rectangle 2"/>
          <p:cNvSpPr>
            <a:spLocks noGrp="1" noRot="1" noChangeAspect="1" noChangeArrowheads="1" noTextEdit="1"/>
          </p:cNvSpPr>
          <p:nvPr>
            <p:ph type="sldImg"/>
          </p:nvPr>
        </p:nvSpPr>
        <p:spPr>
          <a:xfrm>
            <a:off x="1200150" y="701675"/>
            <a:ext cx="4681538" cy="3511550"/>
          </a:xfrm>
          <a:ln/>
        </p:spPr>
      </p:sp>
      <p:sp>
        <p:nvSpPr>
          <p:cNvPr id="463875" name="Rectangle 3"/>
          <p:cNvSpPr>
            <a:spLocks noGrp="1" noChangeArrowheads="1"/>
          </p:cNvSpPr>
          <p:nvPr>
            <p:ph type="body" idx="1"/>
          </p:nvPr>
        </p:nvSpPr>
        <p:spPr>
          <a:xfrm>
            <a:off x="943610" y="4447583"/>
            <a:ext cx="5189855" cy="4212813"/>
          </a:xfrm>
        </p:spPr>
        <p:txBody>
          <a:bodyPr/>
          <a:lstStyle/>
          <a:p>
            <a:r>
              <a:rPr lang="en-US"/>
              <a:t>THE PRESS GETS EXCITED ABOUT TRAVEL TIME INCREASES BUT IT IS THE DECLINE IN MARKETSHEDS THAT IS REALLY CRITICAL </a:t>
            </a:r>
          </a:p>
          <a:p>
            <a:endParaRPr lang="en-US"/>
          </a:p>
          <a:p>
            <a:r>
              <a:rPr lang="en-US"/>
              <a:t> ACCESS IS ALL ABOUT HOW MANY PEOPLE IN YOUR STATE  CAN GET TO A MAJOR HOSP FROM HOME IN UNDER 30 MINUTES OR 20 OR WHATEVER THE CRITICAL NUMBER IS </a:t>
            </a:r>
          </a:p>
          <a:p>
            <a:r>
              <a:rPr lang="en-US"/>
              <a:t>BUILD MORE HOSPITALS OR PROVIDE BETTER ACCESS</a:t>
            </a:r>
          </a:p>
          <a:p>
            <a:r>
              <a:rPr lang="en-US"/>
              <a:t>How many can reach a library</a:t>
            </a:r>
          </a:p>
          <a:p>
            <a:r>
              <a:rPr lang="en-US"/>
              <a:t>An airport, a major school, a museum !!!</a:t>
            </a:r>
          </a:p>
          <a:p>
            <a:endParaRPr lang="en-US"/>
          </a:p>
          <a:p>
            <a:endParaRPr lang="en-US"/>
          </a:p>
          <a:p>
            <a:endParaRPr lang="en-US"/>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28E7F-4AA8-477F-A0E0-C437850ECEAF}" type="slidenum">
              <a:rPr lang="en-US" smtClean="0"/>
              <a:pPr/>
              <a:t>49</a:t>
            </a:fld>
            <a:endParaRPr lang="en-US"/>
          </a:p>
        </p:txBody>
      </p:sp>
    </p:spTree>
    <p:extLst>
      <p:ext uri="{BB962C8B-B14F-4D97-AF65-F5344CB8AC3E}">
        <p14:creationId xmlns:p14="http://schemas.microsoft.com/office/powerpoint/2010/main" val="684207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69041F-F3CC-4CDB-88AF-02843ECCED54}" type="slidenum">
              <a:rPr lang="en-US" smtClean="0"/>
              <a:pPr/>
              <a:t>52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22717-3955-48C2-A800-6B1A09827BF3}" type="slidenum">
              <a:rPr lang="en-US"/>
              <a:pPr/>
              <a:t>6</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dirty="0">
                <a:cs typeface="Times New Roman" pitchFamily="18" charset="0"/>
              </a:rPr>
              <a:t>Few nations have been challenged by what Australians have labeled “the tyranny of distance” as greatly as America and fewer still have reduced its influence on its economic future as we have.  We have succeeded through a combination of timely investments in infrastructure and benign public policies that served to permit market forces to work in very positive ways.  We have been blessed with great potential endowments and have responded well to those endowments.</a:t>
            </a:r>
          </a:p>
          <a:p>
            <a:r>
              <a:rPr lang="en-US" dirty="0">
                <a:cs typeface="Times New Roman" pitchFamily="18" charset="0"/>
              </a:rPr>
              <a:t> </a:t>
            </a:r>
          </a:p>
          <a:p>
            <a:endParaRPr lang="en-US" dirty="0">
              <a:cs typeface="Times New Roman" pitchFamily="18" charset="0"/>
            </a:endParaRP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and work in county 330,000</a:t>
            </a:r>
          </a:p>
        </p:txBody>
      </p:sp>
      <p:sp>
        <p:nvSpPr>
          <p:cNvPr id="4" name="Slide Number Placeholder 3"/>
          <p:cNvSpPr>
            <a:spLocks noGrp="1"/>
          </p:cNvSpPr>
          <p:nvPr>
            <p:ph type="sldNum" sz="quarter" idx="5"/>
          </p:nvPr>
        </p:nvSpPr>
        <p:spPr/>
        <p:txBody>
          <a:bodyPr/>
          <a:lstStyle/>
          <a:p>
            <a:fld id="{2A128E7F-4AA8-477F-A0E0-C437850ECEAF}" type="slidenum">
              <a:rPr lang="en-US" smtClean="0"/>
              <a:pPr/>
              <a:t>53</a:t>
            </a:fld>
            <a:endParaRPr lang="en-US"/>
          </a:p>
        </p:txBody>
      </p:sp>
    </p:spTree>
    <p:extLst>
      <p:ext uri="{BB962C8B-B14F-4D97-AF65-F5344CB8AC3E}">
        <p14:creationId xmlns:p14="http://schemas.microsoft.com/office/powerpoint/2010/main" val="2618418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552F9-25B7-45F6-905B-3417059E3F95}" type="slidenum">
              <a:rPr lang="en-US"/>
              <a:pPr/>
              <a:t>57</a:t>
            </a:fld>
            <a:endParaRPr lang="en-US"/>
          </a:p>
        </p:txBody>
      </p:sp>
      <p:sp>
        <p:nvSpPr>
          <p:cNvPr id="27650" name="Rectangle 2"/>
          <p:cNvSpPr>
            <a:spLocks noGrp="1" noRot="1" noChangeAspect="1" noChangeArrowheads="1" noTextEdit="1"/>
          </p:cNvSpPr>
          <p:nvPr>
            <p:ph type="sldImg"/>
          </p:nvPr>
        </p:nvSpPr>
        <p:spPr>
          <a:xfrm>
            <a:off x="1200150" y="701675"/>
            <a:ext cx="4681538" cy="3511550"/>
          </a:xfrm>
          <a:ln/>
        </p:spPr>
      </p:sp>
      <p:sp>
        <p:nvSpPr>
          <p:cNvPr id="27651" name="Rectangle 3"/>
          <p:cNvSpPr>
            <a:spLocks noGrp="1" noChangeArrowheads="1"/>
          </p:cNvSpPr>
          <p:nvPr>
            <p:ph type="body" idx="1"/>
          </p:nvPr>
        </p:nvSpPr>
        <p:spPr>
          <a:xfrm>
            <a:off x="943610" y="4447583"/>
            <a:ext cx="5189855" cy="4212813"/>
          </a:xfrm>
        </p:spPr>
        <p:txBody>
          <a:bodyPr/>
          <a:lstStyle/>
          <a:p>
            <a:endParaRPr lang="en-US"/>
          </a:p>
          <a:p>
            <a:r>
              <a:rPr lang="en-US"/>
              <a:t>Creating a frictionless world is what transportation is all about.</a:t>
            </a:r>
          </a:p>
          <a:p>
            <a:endParaRPr lang="en-US"/>
          </a:p>
          <a:p>
            <a:r>
              <a:rPr lang="en-US"/>
              <a:t>MY GOAL FOR TRANS IS TO REDUCE THE TIME AND COST PENALTIES OF DISTANCE </a:t>
            </a:r>
          </a:p>
          <a:p>
            <a:endParaRPr lang="en-US"/>
          </a:p>
        </p:txBody>
      </p:sp>
    </p:spTree>
    <p:extLst>
      <p:ext uri="{BB962C8B-B14F-4D97-AF65-F5344CB8AC3E}">
        <p14:creationId xmlns:p14="http://schemas.microsoft.com/office/powerpoint/2010/main" val="38277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C7CAC-BBAF-4FF3-9AEC-CF7F61A09549}" type="slidenum">
              <a:rPr lang="en-US"/>
              <a:pPr/>
              <a:t>7</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43610" y="4447583"/>
            <a:ext cx="5189855" cy="4212813"/>
          </a:xfrm>
        </p:spPr>
        <p:txBody>
          <a:bodyPr/>
          <a:lstStyle/>
          <a:p>
            <a:r>
              <a:rPr lang="en-US"/>
              <a:t>TRANSPORTATION WILL HELP PRESERVE OUR GREAT STRENGTHS</a:t>
            </a:r>
          </a:p>
          <a:p>
            <a:r>
              <a:rPr lang="en-US"/>
              <a:t>A BROAD IMMENSELY LUCRATIVE MARKET PLACE OF GOODS AND SERVICES AND WORKERS OF OVER 300 MILLION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65264C96-3F0F-4221-998C-D3D7AB2C8473}" type="slidenum">
              <a:rPr lang="en-US">
                <a:latin typeface="Arial" charset="0"/>
              </a:rPr>
              <a:pPr/>
              <a:t>8</a:t>
            </a:fld>
            <a:endParaRPr lang="en-US">
              <a:latin typeface="Arial" charset="0"/>
            </a:endParaRPr>
          </a:p>
        </p:txBody>
      </p:sp>
      <p:sp>
        <p:nvSpPr>
          <p:cNvPr id="254979" name="Rectangle 2"/>
          <p:cNvSpPr>
            <a:spLocks noGrp="1" noRot="1" noChangeAspect="1" noChangeArrowheads="1" noTextEdit="1"/>
          </p:cNvSpPr>
          <p:nvPr>
            <p:ph type="sldImg"/>
          </p:nvPr>
        </p:nvSpPr>
        <p:spPr>
          <a:xfrm>
            <a:off x="1204913" y="706438"/>
            <a:ext cx="4667250" cy="3500437"/>
          </a:xfrm>
          <a:solidFill>
            <a:srgbClr val="FFFFFF"/>
          </a:solidFill>
          <a:ln/>
        </p:spPr>
      </p:sp>
      <p:sp>
        <p:nvSpPr>
          <p:cNvPr id="254980" name="Rectangle 3"/>
          <p:cNvSpPr>
            <a:spLocks noGrp="1" noChangeArrowheads="1"/>
          </p:cNvSpPr>
          <p:nvPr>
            <p:ph type="body" idx="1"/>
          </p:nvPr>
        </p:nvSpPr>
        <p:spPr>
          <a:xfrm>
            <a:off x="943610" y="4447461"/>
            <a:ext cx="5189855" cy="4215010"/>
          </a:xfrm>
          <a:solidFill>
            <a:srgbClr val="FFFFFF"/>
          </a:solidFill>
          <a:ln>
            <a:solidFill>
              <a:srgbClr val="000000"/>
            </a:solidFill>
          </a:ln>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46E28EC5-196B-4391-B3A6-BE1ABBFBACAF}" type="slidenum">
              <a:rPr lang="en-US">
                <a:latin typeface="Arial" charset="0"/>
              </a:rPr>
              <a:pPr/>
              <a:t>9</a:t>
            </a:fld>
            <a:endParaRPr lang="en-US">
              <a:latin typeface="Arial" charset="0"/>
            </a:endParaRPr>
          </a:p>
        </p:txBody>
      </p:sp>
      <p:sp>
        <p:nvSpPr>
          <p:cNvPr id="256003" name="Rectangle 2"/>
          <p:cNvSpPr>
            <a:spLocks noGrp="1" noRot="1" noChangeAspect="1" noChangeArrowheads="1" noTextEdit="1"/>
          </p:cNvSpPr>
          <p:nvPr>
            <p:ph type="sldImg"/>
          </p:nvPr>
        </p:nvSpPr>
        <p:spPr>
          <a:xfrm>
            <a:off x="1204913" y="706438"/>
            <a:ext cx="4667250" cy="3500437"/>
          </a:xfrm>
          <a:solidFill>
            <a:srgbClr val="FFFFFF"/>
          </a:solidFill>
          <a:ln/>
        </p:spPr>
      </p:sp>
      <p:sp>
        <p:nvSpPr>
          <p:cNvPr id="256004" name="Rectangle 3"/>
          <p:cNvSpPr>
            <a:spLocks noGrp="1" noChangeArrowheads="1"/>
          </p:cNvSpPr>
          <p:nvPr>
            <p:ph type="body" idx="1"/>
          </p:nvPr>
        </p:nvSpPr>
        <p:spPr>
          <a:xfrm>
            <a:off x="943610" y="4447461"/>
            <a:ext cx="5189855" cy="4215010"/>
          </a:xfrm>
          <a:solidFill>
            <a:srgbClr val="FFFFFF"/>
          </a:solidFill>
          <a:ln>
            <a:solidFill>
              <a:srgbClr val="000000"/>
            </a:solidFill>
          </a:ln>
        </p:spPr>
        <p:txBody>
          <a:bodyPr/>
          <a:lstStyle/>
          <a:p>
            <a:pPr eaLnBrk="1" hangingPunct="1"/>
            <a:r>
              <a:rPr lang="en-US">
                <a:latin typeface="Arial" charset="0"/>
              </a:rPr>
              <a:t>WE DO NOT QUANTIFY IT WELL </a:t>
            </a:r>
          </a:p>
          <a:p>
            <a:pPr eaLnBrk="1" hangingPunct="1"/>
            <a:r>
              <a:rPr lang="en-US">
                <a:latin typeface="Arial" charset="0"/>
              </a:rPr>
              <a:t>BUT WE MAKE TRADE-OFFS BETWEEN MOBILITY AND OTHER GOALS WITH A FALSE SENSE OF PRECISION</a:t>
            </a:r>
          </a:p>
        </p:txBody>
      </p:sp>
    </p:spTree>
    <p:extLst>
      <p:ext uri="{BB962C8B-B14F-4D97-AF65-F5344CB8AC3E}">
        <p14:creationId xmlns:p14="http://schemas.microsoft.com/office/powerpoint/2010/main" val="346758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8FB3221-1F14-4ED1-87F7-F040E0AEAB95}" type="slidenum">
              <a:rPr lang="en-US" smtClean="0"/>
              <a:pPr/>
              <a:t>12</a:t>
            </a:fld>
            <a:endParaRPr lang="en-US"/>
          </a:p>
        </p:txBody>
      </p:sp>
      <p:sp>
        <p:nvSpPr>
          <p:cNvPr id="100355" name="Rectangle 2"/>
          <p:cNvSpPr>
            <a:spLocks noGrp="1" noRot="1" noChangeAspect="1" noChangeArrowheads="1" noTextEdit="1"/>
          </p:cNvSpPr>
          <p:nvPr>
            <p:ph type="sldImg"/>
          </p:nvPr>
        </p:nvSpPr>
        <p:spPr>
          <a:xfrm>
            <a:off x="1198563" y="700088"/>
            <a:ext cx="4684712" cy="3513137"/>
          </a:xfrm>
          <a:ln/>
        </p:spPr>
      </p:sp>
      <p:sp>
        <p:nvSpPr>
          <p:cNvPr id="100356" name="Rectangle 3"/>
          <p:cNvSpPr>
            <a:spLocks noGrp="1" noChangeArrowheads="1"/>
          </p:cNvSpPr>
          <p:nvPr>
            <p:ph type="body" idx="1"/>
          </p:nvPr>
        </p:nvSpPr>
        <p:spPr>
          <a:xfrm>
            <a:off x="942978" y="4446725"/>
            <a:ext cx="5191125" cy="4215191"/>
          </a:xfrm>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BBEF9-1230-48EC-B270-0644366AB27A}" type="slidenum">
              <a:rPr lang="en-US"/>
              <a:pPr/>
              <a:t>13</a:t>
            </a:fld>
            <a:endParaRPr lang="en-US"/>
          </a:p>
        </p:txBody>
      </p:sp>
      <p:sp>
        <p:nvSpPr>
          <p:cNvPr id="31746" name="Rectangle 2"/>
          <p:cNvSpPr>
            <a:spLocks noGrp="1" noRot="1" noChangeAspect="1" noChangeArrowheads="1" noTextEdit="1"/>
          </p:cNvSpPr>
          <p:nvPr>
            <p:ph type="sldImg"/>
          </p:nvPr>
        </p:nvSpPr>
        <p:spPr>
          <a:xfrm>
            <a:off x="1206500" y="708025"/>
            <a:ext cx="4664075" cy="3498850"/>
          </a:xfrm>
          <a:ln/>
        </p:spPr>
      </p:sp>
      <p:sp>
        <p:nvSpPr>
          <p:cNvPr id="31747" name="Rectangle 3"/>
          <p:cNvSpPr>
            <a:spLocks noGrp="1" noChangeArrowheads="1"/>
          </p:cNvSpPr>
          <p:nvPr>
            <p:ph type="body" idx="1"/>
          </p:nvPr>
        </p:nvSpPr>
        <p:spPr>
          <a:xfrm>
            <a:off x="943610" y="4447583"/>
            <a:ext cx="5189855" cy="4212813"/>
          </a:xfrm>
        </p:spPr>
        <p:txBody>
          <a:bodyPr/>
          <a:lstStyle/>
          <a:p>
            <a:r>
              <a:rPr lang="en-US" dirty="0"/>
              <a:t>REF TO CH OF CMM</a:t>
            </a:r>
          </a:p>
          <a:p>
            <a:endParaRPr lang="en-US" dirty="0"/>
          </a:p>
          <a:p>
            <a:r>
              <a:rPr lang="en-US" dirty="0"/>
              <a:t>THESE ARE ROLES TO PLAY IN COUNTY (AND State) </a:t>
            </a:r>
          </a:p>
          <a:p>
            <a:endParaRPr lang="en-US" dirty="0"/>
          </a:p>
          <a:p>
            <a:r>
              <a:rPr lang="en-US" dirty="0"/>
              <a:t>CANNOT AVOID THESE RESPONSIBILITIES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2527FC69-E88A-4C81-87F7-2D4DBCDC47B5}" type="slidenum">
              <a:rPr lang="en-US">
                <a:latin typeface="Arial" charset="0"/>
              </a:rPr>
              <a:pPr/>
              <a:t>16</a:t>
            </a:fld>
            <a:endParaRPr lang="en-US">
              <a:latin typeface="Arial" charset="0"/>
            </a:endParaRPr>
          </a:p>
        </p:txBody>
      </p:sp>
      <p:sp>
        <p:nvSpPr>
          <p:cNvPr id="203779" name="Rectangle 2"/>
          <p:cNvSpPr>
            <a:spLocks noGrp="1" noRot="1" noChangeAspect="1" noChangeArrowheads="1" noTextEdit="1"/>
          </p:cNvSpPr>
          <p:nvPr>
            <p:ph type="sldImg"/>
          </p:nvPr>
        </p:nvSpPr>
        <p:spPr>
          <a:xfrm>
            <a:off x="1204913" y="706438"/>
            <a:ext cx="4667250" cy="3500437"/>
          </a:xfrm>
          <a:solidFill>
            <a:srgbClr val="FFFFFF"/>
          </a:solidFill>
          <a:ln/>
        </p:spPr>
      </p:sp>
      <p:sp>
        <p:nvSpPr>
          <p:cNvPr id="203780" name="Rectangle 3"/>
          <p:cNvSpPr>
            <a:spLocks noGrp="1" noChangeArrowheads="1"/>
          </p:cNvSpPr>
          <p:nvPr>
            <p:ph type="body" idx="1"/>
          </p:nvPr>
        </p:nvSpPr>
        <p:spPr>
          <a:xfrm>
            <a:off x="943610" y="4447461"/>
            <a:ext cx="5189855" cy="4215010"/>
          </a:xfrm>
          <a:solidFill>
            <a:srgbClr val="FFFFFF"/>
          </a:solidFill>
          <a:ln>
            <a:solidFill>
              <a:srgbClr val="000000"/>
            </a:solidFill>
          </a:ln>
        </p:spPr>
        <p:txBody>
          <a:bodyPr/>
          <a:lstStyle/>
          <a:p>
            <a:pPr eaLnBrk="1" hangingPunct="1"/>
            <a:r>
              <a:rPr lang="en-US">
                <a:latin typeface="Arial" charset="0"/>
              </a:rPr>
              <a:t>I WILL NOT TRY TO PROVE EACH OF THESE POINTS </a:t>
            </a:r>
          </a:p>
        </p:txBody>
      </p:sp>
    </p:spTree>
    <p:extLst>
      <p:ext uri="{BB962C8B-B14F-4D97-AF65-F5344CB8AC3E}">
        <p14:creationId xmlns:p14="http://schemas.microsoft.com/office/powerpoint/2010/main" val="414213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529DA55F-D7E0-4AB7-B534-E488941E1CA2}" type="datetime1">
              <a:rPr lang="en-US" smtClean="0"/>
              <a:pPr algn="ctr" eaLnBrk="1" latinLnBrk="0" hangingPunct="1"/>
              <a:t>2/26/2019</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r>
              <a:rPr kumimoji="0" lang="en-US">
                <a:solidFill>
                  <a:schemeClr val="tx2"/>
                </a:solidFill>
              </a:rPr>
              <a:t>ALAN E. PISARSKI </a:t>
            </a:r>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D87B13-7CC5-4B31-9E1E-5B1D93994FC5}" type="datetime1">
              <a:rPr lang="en-US" smtClean="0"/>
              <a:pPr/>
              <a:t>2/26/2019</a:t>
            </a:fld>
            <a:endParaRPr lang="en-US"/>
          </a:p>
        </p:txBody>
      </p:sp>
      <p:sp>
        <p:nvSpPr>
          <p:cNvPr id="5" name="Footer Placeholder 4"/>
          <p:cNvSpPr>
            <a:spLocks noGrp="1"/>
          </p:cNvSpPr>
          <p:nvPr>
            <p:ph type="ftr" sz="quarter" idx="11"/>
          </p:nvPr>
        </p:nvSpPr>
        <p:spPr/>
        <p:txBody>
          <a:bodyPr/>
          <a:lstStyle/>
          <a:p>
            <a:r>
              <a:rPr kumimoji="0" lang="en-US"/>
              <a:t>ALAN E. PISARSKI </a:t>
            </a:r>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1BBF2D0-EC99-48E1-956B-E34213CE8E36}" type="datetime1">
              <a:rPr lang="en-US" smtClean="0"/>
              <a:pPr/>
              <a:t>2/26/2019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kumimoji="0" lang="en-US"/>
              <a:t>ALAN E. PISARSKI </a:t>
            </a:r>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CB26B787-67E7-44D3-A3DD-893BBBB771D5}" type="datetime1">
              <a:rPr lang="en-US" smtClean="0"/>
              <a:pPr/>
              <a:t>2/26/2019</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t>ALAN E. PISARSKI </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2A1A1B2-4BCF-43BE-AF9E-9674FC993D7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054CB76B-0FDA-4BD4-88A1-6A4734371D49}" type="datetime1">
              <a:rPr lang="en-US" smtClean="0"/>
              <a:pPr>
                <a:defRPr/>
              </a:pPr>
              <a:t>2/26/2019</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t>ALAN E. PISARSKI </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738A9139-0FC0-4F53-A465-0054CFECEC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F04DEC9-AFF7-4F86-9EB5-47E7EFB48238}" type="datetime1">
              <a:rPr lang="en-US" smtClean="0"/>
              <a:pPr/>
              <a:t>2/26/2019</a:t>
            </a:fld>
            <a:endParaRPr lang="en-US" dirty="0"/>
          </a:p>
        </p:txBody>
      </p:sp>
      <p:sp>
        <p:nvSpPr>
          <p:cNvPr id="5" name="Footer Placeholder 4"/>
          <p:cNvSpPr>
            <a:spLocks noGrp="1"/>
          </p:cNvSpPr>
          <p:nvPr>
            <p:ph type="ftr" sz="quarter" idx="11"/>
          </p:nvPr>
        </p:nvSpPr>
        <p:spPr/>
        <p:txBody>
          <a:bodyPr/>
          <a:lstStyle/>
          <a:p>
            <a:r>
              <a:rPr kumimoji="0" lang="en-US"/>
              <a:t>ALAN E. PISARSKI </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6E4E001-4CB4-43A5-89D6-6E75A3CCA3CE}" type="datetime1">
              <a:rPr lang="en-US" smtClean="0"/>
              <a:pPr/>
              <a:t>2/26/2019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r>
              <a:rPr kumimoji="0" lang="en-US"/>
              <a:t>ALAN E. PISARSKI </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0FC57E7F-D63D-48DD-996F-12BAA23B48D7}" type="datetime1">
              <a:rPr lang="en-US" smtClean="0"/>
              <a:pPr/>
              <a:t>2/26/2019</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r>
              <a:rPr kumimoji="0" lang="en-US"/>
              <a:t>ALAN E. PISARSKI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396282ED-BB63-4D6E-A841-D88A8B4CC022}" type="datetime1">
              <a:rPr lang="en-US" smtClean="0"/>
              <a:pPr/>
              <a:t>2/26/2019</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r>
              <a:rPr kumimoji="0" lang="en-US"/>
              <a:t>ALAN E. PISARSKI </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1E533F9-CB3A-4378-9655-CFCE2C61165A}" type="datetime1">
              <a:rPr lang="en-US" smtClean="0"/>
              <a:pPr/>
              <a:t>2/26/2019</a:t>
            </a:fld>
            <a:endParaRPr lang="en-US"/>
          </a:p>
        </p:txBody>
      </p:sp>
      <p:sp>
        <p:nvSpPr>
          <p:cNvPr id="4" name="Footer Placeholder 3"/>
          <p:cNvSpPr>
            <a:spLocks noGrp="1"/>
          </p:cNvSpPr>
          <p:nvPr>
            <p:ph type="ftr" sz="quarter" idx="11"/>
          </p:nvPr>
        </p:nvSpPr>
        <p:spPr/>
        <p:txBody>
          <a:bodyPr/>
          <a:lstStyle/>
          <a:p>
            <a:r>
              <a:rPr kumimoji="0" lang="en-US"/>
              <a:t>ALAN E. PISARSKI </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04D1E-9BB2-4506-B3FB-4241EF8CFB73}" type="datetime1">
              <a:rPr lang="en-US" smtClean="0"/>
              <a:pPr/>
              <a:t>2/26/2019</a:t>
            </a:fld>
            <a:endParaRPr lang="en-US"/>
          </a:p>
        </p:txBody>
      </p:sp>
      <p:sp>
        <p:nvSpPr>
          <p:cNvPr id="3" name="Footer Placeholder 2"/>
          <p:cNvSpPr>
            <a:spLocks noGrp="1"/>
          </p:cNvSpPr>
          <p:nvPr>
            <p:ph type="ftr" sz="quarter" idx="11"/>
          </p:nvPr>
        </p:nvSpPr>
        <p:spPr/>
        <p:txBody>
          <a:bodyPr/>
          <a:lstStyle/>
          <a:p>
            <a:r>
              <a:rPr kumimoji="0" lang="en-US"/>
              <a:t>ALAN E. PISARSKI </a:t>
            </a:r>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CD2C257-0A32-4688-BF28-678315050FA1}" type="datetime1">
              <a:rPr lang="en-US" smtClean="0"/>
              <a:pPr/>
              <a:t>2/26/2019</a:t>
            </a:fld>
            <a:endParaRPr lang="en-US"/>
          </a:p>
        </p:txBody>
      </p:sp>
      <p:sp>
        <p:nvSpPr>
          <p:cNvPr id="6" name="Footer Placeholder 5"/>
          <p:cNvSpPr>
            <a:spLocks noGrp="1"/>
          </p:cNvSpPr>
          <p:nvPr>
            <p:ph type="ftr" sz="quarter" idx="11"/>
          </p:nvPr>
        </p:nvSpPr>
        <p:spPr/>
        <p:txBody>
          <a:bodyPr/>
          <a:lstStyle/>
          <a:p>
            <a:r>
              <a:rPr kumimoji="0" lang="en-US"/>
              <a:t>ALAN E. PISARSKI </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077D144-5437-4755-AFB4-19F8CBCF8903}" type="datetime1">
              <a:rPr lang="en-US" smtClean="0"/>
              <a:pPr/>
              <a:t>2/26/2019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r>
              <a:rPr kumimoji="0" lang="en-US"/>
              <a:t>ALAN E. PISARSKI </a:t>
            </a:r>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EA2FFF4-9748-4B4B-ACE2-91D5D3CB8066}" type="datetime1">
              <a:rPr lang="en-US" smtClean="0"/>
              <a:pPr/>
              <a:t>2/26/2019</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r>
              <a:rPr kumimoji="0" lang="en-US" sz="1400">
                <a:solidFill>
                  <a:schemeClr val="tx2"/>
                </a:solidFill>
              </a:rPr>
              <a:t>ALAN E. PISARSKI </a:t>
            </a:r>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mailto:alanpisarski@alanpisarski.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TRENDS IN TRANSPORTATION  BEHAVIOR  AND POLICY IMPLICATIONS </a:t>
            </a:r>
          </a:p>
        </p:txBody>
      </p:sp>
      <p:sp>
        <p:nvSpPr>
          <p:cNvPr id="3" name="Subtitle 2"/>
          <p:cNvSpPr>
            <a:spLocks noGrp="1"/>
          </p:cNvSpPr>
          <p:nvPr>
            <p:ph type="subTitle" idx="1"/>
          </p:nvPr>
        </p:nvSpPr>
        <p:spPr/>
        <p:txBody>
          <a:bodyPr>
            <a:normAutofit/>
          </a:bodyPr>
          <a:lstStyle/>
          <a:p>
            <a:pPr algn="ctr"/>
            <a:r>
              <a:rPr lang="en-US" dirty="0"/>
              <a:t>Alan Pisarski   2/27/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solidFill>
                  <a:srgbClr val="0070C0"/>
                </a:solidFill>
              </a:rPr>
              <a:t>- </a:t>
            </a:r>
            <a:r>
              <a:rPr lang="en-US" b="1" dirty="0">
                <a:solidFill>
                  <a:srgbClr val="0070C0"/>
                </a:solidFill>
              </a:rPr>
              <a:t>The Starting Point </a:t>
            </a:r>
            <a:r>
              <a:rPr lang="en-US" dirty="0">
                <a:solidFill>
                  <a:srgbClr val="0070C0"/>
                </a:solidFill>
              </a:rPr>
              <a:t>- </a:t>
            </a:r>
          </a:p>
        </p:txBody>
      </p:sp>
      <p:sp>
        <p:nvSpPr>
          <p:cNvPr id="4" name="Content Placeholder 3"/>
          <p:cNvSpPr>
            <a:spLocks noGrp="1"/>
          </p:cNvSpPr>
          <p:nvPr>
            <p:ph idx="1"/>
          </p:nvPr>
        </p:nvSpPr>
        <p:spPr>
          <a:xfrm>
            <a:off x="457200" y="1600200"/>
            <a:ext cx="8229600" cy="4800600"/>
          </a:xfrm>
        </p:spPr>
        <p:txBody>
          <a:bodyPr>
            <a:normAutofit lnSpcReduction="10000"/>
          </a:bodyPr>
          <a:lstStyle/>
          <a:p>
            <a:pPr algn="ctr">
              <a:buNone/>
            </a:pPr>
            <a:r>
              <a:rPr lang="en-US" b="1" dirty="0">
                <a:solidFill>
                  <a:srgbClr val="800000"/>
                </a:solidFill>
              </a:rPr>
              <a:t>	</a:t>
            </a:r>
            <a:r>
              <a:rPr lang="en-US" sz="4400" b="1" dirty="0">
                <a:solidFill>
                  <a:srgbClr val="0070C0"/>
                </a:solidFill>
              </a:rPr>
              <a:t>WHAT IS THE GOAL?</a:t>
            </a:r>
          </a:p>
          <a:p>
            <a:pPr algn="ctr">
              <a:buNone/>
            </a:pPr>
            <a:r>
              <a:rPr lang="en-US" sz="4400" b="1" dirty="0">
                <a:solidFill>
                  <a:srgbClr val="0070C0"/>
                </a:solidFill>
              </a:rPr>
              <a:t> </a:t>
            </a:r>
          </a:p>
          <a:p>
            <a:pPr algn="ctr">
              <a:buNone/>
            </a:pPr>
            <a:r>
              <a:rPr lang="en-US" sz="3200" b="1" dirty="0">
                <a:solidFill>
                  <a:srgbClr val="800000"/>
                </a:solidFill>
              </a:rPr>
              <a:t>My goal for transportation is to reduce the effects of distance as an inhibiting force in our society’s ability to realize its economic </a:t>
            </a:r>
          </a:p>
          <a:p>
            <a:pPr algn="ctr">
              <a:buNone/>
            </a:pPr>
            <a:r>
              <a:rPr lang="en-US" sz="3200" b="1" dirty="0">
                <a:solidFill>
                  <a:srgbClr val="800000"/>
                </a:solidFill>
              </a:rPr>
              <a:t>and social aspirations. </a:t>
            </a:r>
          </a:p>
          <a:p>
            <a:pPr algn="ctr">
              <a:buNone/>
            </a:pPr>
            <a:endParaRPr lang="en-US" sz="3200" b="1" dirty="0">
              <a:solidFill>
                <a:srgbClr val="800000"/>
              </a:solidFill>
            </a:endParaRPr>
          </a:p>
          <a:p>
            <a:pPr algn="ctr">
              <a:buNone/>
            </a:pPr>
            <a:r>
              <a:rPr lang="en-US" sz="3200" b="1" dirty="0">
                <a:solidFill>
                  <a:srgbClr val="800000"/>
                </a:solidFill>
              </a:rPr>
              <a:t>What’s yours? </a:t>
            </a:r>
          </a:p>
          <a:p>
            <a:pPr algn="ctr">
              <a:buNone/>
            </a:pPr>
            <a:endParaRPr lang="en-US" b="1" dirty="0">
              <a:solidFill>
                <a:srgbClr val="800000"/>
              </a:solidFill>
            </a:endParaRPr>
          </a:p>
          <a:p>
            <a:pPr algn="ctr">
              <a:buNone/>
            </a:pPr>
            <a:endParaRPr lang="en-US" b="1" dirty="0">
              <a:solidFill>
                <a:srgbClr val="800000"/>
              </a:solidFill>
            </a:endParaRPr>
          </a:p>
          <a:p>
            <a:pPr algn="ctr">
              <a:buNone/>
            </a:pPr>
            <a:endParaRPr lang="en-US" b="1" dirty="0">
              <a:solidFill>
                <a:srgbClr val="800000"/>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solidFill>
                  <a:srgbClr val="0070C0"/>
                </a:solidFill>
              </a:rPr>
              <a:t>- </a:t>
            </a:r>
            <a:r>
              <a:rPr lang="en-US" b="1" dirty="0">
                <a:solidFill>
                  <a:srgbClr val="0070C0"/>
                </a:solidFill>
              </a:rPr>
              <a:t>The Starting Point </a:t>
            </a:r>
            <a:r>
              <a:rPr lang="en-US" dirty="0">
                <a:solidFill>
                  <a:srgbClr val="0070C0"/>
                </a:solidFill>
              </a:rPr>
              <a:t>- </a:t>
            </a:r>
          </a:p>
        </p:txBody>
      </p:sp>
      <p:sp>
        <p:nvSpPr>
          <p:cNvPr id="4" name="Content Placeholder 3"/>
          <p:cNvSpPr>
            <a:spLocks noGrp="1"/>
          </p:cNvSpPr>
          <p:nvPr>
            <p:ph idx="1"/>
          </p:nvPr>
        </p:nvSpPr>
        <p:spPr>
          <a:xfrm>
            <a:off x="457200" y="1600200"/>
            <a:ext cx="8229600" cy="4800600"/>
          </a:xfrm>
        </p:spPr>
        <p:txBody>
          <a:bodyPr>
            <a:normAutofit lnSpcReduction="10000"/>
          </a:bodyPr>
          <a:lstStyle/>
          <a:p>
            <a:pPr algn="ctr">
              <a:buNone/>
            </a:pPr>
            <a:r>
              <a:rPr lang="en-US" b="1" dirty="0">
                <a:solidFill>
                  <a:srgbClr val="800000"/>
                </a:solidFill>
              </a:rPr>
              <a:t>	</a:t>
            </a:r>
            <a:r>
              <a:rPr lang="en-US" sz="4400" b="1" dirty="0">
                <a:solidFill>
                  <a:srgbClr val="0070C0"/>
                </a:solidFill>
              </a:rPr>
              <a:t>WHAT IS THE GOAL? </a:t>
            </a:r>
          </a:p>
          <a:p>
            <a:pPr algn="ctr">
              <a:buNone/>
            </a:pPr>
            <a:r>
              <a:rPr lang="en-US" b="1" dirty="0">
                <a:solidFill>
                  <a:schemeClr val="bg1">
                    <a:lumMod val="85000"/>
                  </a:schemeClr>
                </a:solidFill>
              </a:rPr>
              <a:t>My goal for transportation is to reduce the effects of distance as an Inhibiting force in our society’s ability to realize its economic </a:t>
            </a:r>
          </a:p>
          <a:p>
            <a:pPr algn="ctr">
              <a:buNone/>
            </a:pPr>
            <a:r>
              <a:rPr lang="en-US" b="1" dirty="0">
                <a:solidFill>
                  <a:schemeClr val="bg1">
                    <a:lumMod val="85000"/>
                  </a:schemeClr>
                </a:solidFill>
              </a:rPr>
              <a:t>and social aspirations. </a:t>
            </a:r>
          </a:p>
          <a:p>
            <a:pPr algn="ctr">
              <a:buNone/>
            </a:pPr>
            <a:endParaRPr lang="en-US" b="1" dirty="0">
              <a:solidFill>
                <a:srgbClr val="800000"/>
              </a:solidFill>
            </a:endParaRPr>
          </a:p>
          <a:p>
            <a:pPr algn="ctr">
              <a:buNone/>
            </a:pPr>
            <a:r>
              <a:rPr lang="en-US" sz="3200" b="1" dirty="0">
                <a:solidFill>
                  <a:srgbClr val="800000"/>
                </a:solidFill>
              </a:rPr>
              <a:t>When the goals are just to reduce the negatives</a:t>
            </a:r>
          </a:p>
          <a:p>
            <a:pPr algn="ctr">
              <a:buNone/>
            </a:pPr>
            <a:r>
              <a:rPr lang="en-US" sz="3200" b="1" dirty="0">
                <a:solidFill>
                  <a:srgbClr val="800000"/>
                </a:solidFill>
              </a:rPr>
              <a:t>They can be met by everyone staying home</a:t>
            </a:r>
          </a:p>
          <a:p>
            <a:pPr algn="ctr">
              <a:buNone/>
            </a:pPr>
            <a:r>
              <a:rPr lang="en-US" sz="3200" b="1" dirty="0">
                <a:solidFill>
                  <a:srgbClr val="800000"/>
                </a:solidFill>
              </a:rPr>
              <a:t>A good time to rethink your goals.  </a:t>
            </a:r>
          </a:p>
          <a:p>
            <a:pPr algn="ctr">
              <a:buNone/>
            </a:pPr>
            <a:endParaRPr lang="en-US" b="1" dirty="0">
              <a:solidFill>
                <a:srgbClr val="800000"/>
              </a:solidFill>
            </a:endParaRPr>
          </a:p>
          <a:p>
            <a:pPr algn="ctr">
              <a:buNone/>
            </a:pPr>
            <a:endParaRPr lang="en-US" b="1" dirty="0">
              <a:solidFill>
                <a:srgbClr val="80000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228600" y="1752600"/>
            <a:ext cx="8686800" cy="4648200"/>
          </a:xfrm>
        </p:spPr>
        <p:txBody>
          <a:bodyPr>
            <a:normAutofit/>
          </a:bodyPr>
          <a:lstStyle/>
          <a:p>
            <a:endParaRPr lang="en-US" b="1" u="dbl" cap="small" dirty="0">
              <a:solidFill>
                <a:srgbClr val="660033"/>
              </a:solidFill>
              <a:uFill>
                <a:solidFill>
                  <a:srgbClr val="C00000"/>
                </a:solidFill>
              </a:uFill>
            </a:endParaRPr>
          </a:p>
          <a:p>
            <a:r>
              <a:rPr lang="en-US" b="1" dirty="0">
                <a:solidFill>
                  <a:schemeClr val="accent2"/>
                </a:solidFill>
              </a:rPr>
              <a:t>All trips have an economic or social transaction at their end of value to the traveler (and to Society)</a:t>
            </a:r>
          </a:p>
          <a:p>
            <a:r>
              <a:rPr lang="en-US" b="1" dirty="0">
                <a:solidFill>
                  <a:schemeClr val="accent2"/>
                </a:solidFill>
              </a:rPr>
              <a:t>The idea of mindless overconsumption of travel by the public is insulting. </a:t>
            </a:r>
          </a:p>
          <a:p>
            <a:r>
              <a:rPr lang="en-US" b="1" dirty="0">
                <a:solidFill>
                  <a:schemeClr val="accent2"/>
                </a:solidFill>
              </a:rPr>
              <a:t>Trying to suppress travel is dangerous: economically, socially and politically. </a:t>
            </a:r>
          </a:p>
          <a:p>
            <a:endParaRPr lang="en-US" dirty="0">
              <a:solidFill>
                <a:schemeClr val="hlink"/>
              </a:solidFill>
            </a:endParaRPr>
          </a:p>
          <a:p>
            <a:endParaRPr lang="en-US" dirty="0"/>
          </a:p>
        </p:txBody>
      </p:sp>
      <p:sp>
        <p:nvSpPr>
          <p:cNvPr id="3" name="Title 2">
            <a:extLst>
              <a:ext uri="{FF2B5EF4-FFF2-40B4-BE49-F238E27FC236}">
                <a16:creationId xmlns:a16="http://schemas.microsoft.com/office/drawing/2014/main" id="{12DD792F-941C-4B22-8D39-1BA9394E5A48}"/>
              </a:ext>
            </a:extLst>
          </p:cNvPr>
          <p:cNvSpPr>
            <a:spLocks noGrp="1"/>
          </p:cNvSpPr>
          <p:nvPr>
            <p:ph type="title"/>
          </p:nvPr>
        </p:nvSpPr>
        <p:spPr/>
        <p:txBody>
          <a:bodyPr>
            <a:normAutofit fontScale="90000"/>
          </a:bodyPr>
          <a:lstStyle/>
          <a:p>
            <a:pPr algn="ctr"/>
            <a:r>
              <a:rPr lang="en-US" dirty="0"/>
              <a:t> </a:t>
            </a:r>
            <a:br>
              <a:rPr lang="en-US" dirty="0"/>
            </a:br>
            <a:r>
              <a:rPr lang="en-US" sz="4000" b="1" u="dbl" cap="small" dirty="0">
                <a:solidFill>
                  <a:srgbClr val="660033"/>
                </a:solidFill>
                <a:uFill>
                  <a:solidFill>
                    <a:srgbClr val="C00000"/>
                  </a:solidFill>
                </a:uFill>
              </a:rPr>
              <a:t>Its an important time to recognize that </a:t>
            </a:r>
            <a:br>
              <a:rPr lang="en-US" sz="4000" b="1" u="dbl" cap="small" dirty="0">
                <a:solidFill>
                  <a:srgbClr val="660033"/>
                </a:solidFill>
                <a:uFill>
                  <a:solidFill>
                    <a:srgbClr val="C00000"/>
                  </a:solidFill>
                </a:uFill>
              </a:rPr>
            </a:br>
            <a:r>
              <a:rPr lang="en-US" sz="4000" b="1" u="dbl" cap="small" dirty="0">
                <a:solidFill>
                  <a:srgbClr val="660033"/>
                </a:solidFill>
                <a:uFill>
                  <a:solidFill>
                    <a:srgbClr val="C00000"/>
                  </a:solidFill>
                </a:uFill>
              </a:rPr>
              <a:t>people travel for rational reasons </a:t>
            </a:r>
            <a:br>
              <a:rPr lang="en-US" b="1" u="dbl" cap="small" dirty="0">
                <a:solidFill>
                  <a:srgbClr val="660033"/>
                </a:solidFill>
                <a:uFill>
                  <a:solidFill>
                    <a:srgbClr val="C00000"/>
                  </a:solidFill>
                </a:uFill>
              </a:rPr>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dirty="0">
                <a:solidFill>
                  <a:schemeClr val="accent2"/>
                </a:solidFill>
              </a:rPr>
              <a:t>TRANSPORTATION ROLES</a:t>
            </a:r>
            <a:r>
              <a:rPr lang="en-US" dirty="0"/>
              <a:t> </a:t>
            </a:r>
          </a:p>
        </p:txBody>
      </p:sp>
      <p:sp>
        <p:nvSpPr>
          <p:cNvPr id="30723" name="Rectangle 3"/>
          <p:cNvSpPr>
            <a:spLocks noGrp="1" noChangeArrowheads="1"/>
          </p:cNvSpPr>
          <p:nvPr>
            <p:ph type="body" idx="1"/>
          </p:nvPr>
        </p:nvSpPr>
        <p:spPr>
          <a:xfrm>
            <a:off x="612648" y="1600200"/>
            <a:ext cx="8153400" cy="4724400"/>
          </a:xfrm>
        </p:spPr>
        <p:txBody>
          <a:bodyPr>
            <a:normAutofit fontScale="92500" lnSpcReduction="10000"/>
          </a:bodyPr>
          <a:lstStyle/>
          <a:p>
            <a:pPr marL="514350" indent="-514350" algn="ctr">
              <a:lnSpc>
                <a:spcPct val="90000"/>
              </a:lnSpc>
              <a:buNone/>
            </a:pPr>
            <a:r>
              <a:rPr lang="en-US" b="1" dirty="0">
                <a:solidFill>
                  <a:schemeClr val="accent2"/>
                </a:solidFill>
              </a:rPr>
              <a:t>FOUR COMPONENTS TO OUR ROLES</a:t>
            </a:r>
          </a:p>
          <a:p>
            <a:pPr marL="514350" indent="-514350" algn="ctr">
              <a:lnSpc>
                <a:spcPct val="90000"/>
              </a:lnSpc>
              <a:buNone/>
            </a:pPr>
            <a:r>
              <a:rPr lang="en-US" b="1" dirty="0">
                <a:solidFill>
                  <a:schemeClr val="accent2"/>
                </a:solidFill>
              </a:rPr>
              <a:t> </a:t>
            </a:r>
          </a:p>
          <a:p>
            <a:pPr marL="514350" indent="-514350">
              <a:lnSpc>
                <a:spcPct val="90000"/>
              </a:lnSpc>
              <a:buFont typeface="+mj-lt"/>
              <a:buAutoNum type="arabicPeriod"/>
            </a:pPr>
            <a:r>
              <a:rPr lang="en-US" b="1" dirty="0">
                <a:solidFill>
                  <a:schemeClr val="accent1">
                    <a:lumMod val="50000"/>
                  </a:schemeClr>
                </a:solidFill>
              </a:rPr>
              <a:t>Part of the </a:t>
            </a:r>
            <a:r>
              <a:rPr lang="en-US" b="1" u="sng" dirty="0">
                <a:solidFill>
                  <a:schemeClr val="accent1">
                    <a:lumMod val="50000"/>
                  </a:schemeClr>
                </a:solidFill>
              </a:rPr>
              <a:t>National</a:t>
            </a:r>
            <a:r>
              <a:rPr lang="en-US" b="1" dirty="0">
                <a:solidFill>
                  <a:schemeClr val="accent1">
                    <a:lumMod val="50000"/>
                  </a:schemeClr>
                </a:solidFill>
              </a:rPr>
              <a:t> flow; I-95 is main street of East Coast</a:t>
            </a:r>
          </a:p>
          <a:p>
            <a:pPr marL="514350" indent="-514350">
              <a:lnSpc>
                <a:spcPct val="90000"/>
              </a:lnSpc>
              <a:buFont typeface="+mj-lt"/>
              <a:buAutoNum type="arabicPeriod"/>
            </a:pPr>
            <a:r>
              <a:rPr lang="en-US" b="1" dirty="0">
                <a:solidFill>
                  <a:schemeClr val="accent1">
                    <a:lumMod val="50000"/>
                  </a:schemeClr>
                </a:solidFill>
              </a:rPr>
              <a:t>Part of the </a:t>
            </a:r>
            <a:r>
              <a:rPr lang="en-US" b="1" u="sng" dirty="0">
                <a:solidFill>
                  <a:schemeClr val="accent1">
                    <a:lumMod val="50000"/>
                  </a:schemeClr>
                </a:solidFill>
              </a:rPr>
              <a:t>State</a:t>
            </a:r>
            <a:r>
              <a:rPr lang="en-US" b="1" dirty="0">
                <a:solidFill>
                  <a:schemeClr val="accent1">
                    <a:lumMod val="50000"/>
                  </a:schemeClr>
                </a:solidFill>
              </a:rPr>
              <a:t> flow; ports, commerce and social activities</a:t>
            </a:r>
          </a:p>
          <a:p>
            <a:pPr marL="514350" indent="-514350">
              <a:lnSpc>
                <a:spcPct val="90000"/>
              </a:lnSpc>
              <a:buFont typeface="+mj-lt"/>
              <a:buAutoNum type="arabicPeriod"/>
            </a:pPr>
            <a:r>
              <a:rPr lang="en-US" b="1" u="sng" dirty="0">
                <a:solidFill>
                  <a:schemeClr val="accent1">
                    <a:lumMod val="50000"/>
                  </a:schemeClr>
                </a:solidFill>
              </a:rPr>
              <a:t>Metro Region</a:t>
            </a:r>
            <a:r>
              <a:rPr lang="en-US" b="1" dirty="0">
                <a:solidFill>
                  <a:schemeClr val="accent1">
                    <a:lumMod val="50000"/>
                  </a:schemeClr>
                </a:solidFill>
              </a:rPr>
              <a:t> flows; our economic engines</a:t>
            </a:r>
          </a:p>
          <a:p>
            <a:pPr marL="514350" indent="-514350">
              <a:lnSpc>
                <a:spcPct val="90000"/>
              </a:lnSpc>
              <a:buFont typeface="+mj-lt"/>
              <a:buAutoNum type="arabicPeriod"/>
            </a:pPr>
            <a:r>
              <a:rPr lang="en-US" b="1" u="sng" dirty="0">
                <a:solidFill>
                  <a:schemeClr val="accent1">
                    <a:lumMod val="50000"/>
                  </a:schemeClr>
                </a:solidFill>
              </a:rPr>
              <a:t>Community</a:t>
            </a:r>
            <a:r>
              <a:rPr lang="en-US" b="1" dirty="0">
                <a:solidFill>
                  <a:schemeClr val="accent1">
                    <a:lumMod val="50000"/>
                  </a:schemeClr>
                </a:solidFill>
              </a:rPr>
              <a:t> activities – local travel </a:t>
            </a:r>
          </a:p>
          <a:p>
            <a:pPr>
              <a:lnSpc>
                <a:spcPct val="90000"/>
              </a:lnSpc>
            </a:pPr>
            <a:endParaRPr lang="en-US" b="1" dirty="0">
              <a:solidFill>
                <a:schemeClr val="tx2"/>
              </a:solidFill>
            </a:endParaRPr>
          </a:p>
          <a:p>
            <a:pPr algn="ctr">
              <a:lnSpc>
                <a:spcPct val="90000"/>
              </a:lnSpc>
              <a:buFontTx/>
              <a:buNone/>
            </a:pPr>
            <a:r>
              <a:rPr lang="en-US" sz="4000" b="1" dirty="0">
                <a:solidFill>
                  <a:srgbClr val="C00000"/>
                </a:solidFill>
              </a:rPr>
              <a:t>THESE ARE NOT OPTIONS</a:t>
            </a:r>
          </a:p>
          <a:p>
            <a:pPr algn="ctr">
              <a:lnSpc>
                <a:spcPct val="90000"/>
              </a:lnSpc>
              <a:buFontTx/>
              <a:buNone/>
            </a:pPr>
            <a:r>
              <a:rPr lang="en-US" sz="4000" b="1" u="sng" dirty="0">
                <a:solidFill>
                  <a:srgbClr val="C00000"/>
                </a:solidFill>
              </a:rPr>
              <a:t>ALL</a:t>
            </a:r>
            <a:r>
              <a:rPr lang="en-US" sz="4000" b="1" dirty="0">
                <a:solidFill>
                  <a:srgbClr val="C00000"/>
                </a:solidFill>
              </a:rPr>
              <a:t> MUST BE MET</a:t>
            </a:r>
          </a:p>
        </p:txBody>
      </p:sp>
      <p:sp>
        <p:nvSpPr>
          <p:cNvPr id="4" name="Footer Placeholder 3"/>
          <p:cNvSpPr>
            <a:spLocks noGrp="1"/>
          </p:cNvSpPr>
          <p:nvPr>
            <p:ph type="ftr" sz="quarter" idx="11"/>
          </p:nvPr>
        </p:nvSpPr>
        <p:spPr/>
        <p:txBody>
          <a:bodyPr/>
          <a:lstStyle/>
          <a:p>
            <a:r>
              <a:rPr kumimoji="0" lang="en-US"/>
              <a:t>ALAN E. PISARSKI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b="1" dirty="0">
                <a:solidFill>
                  <a:schemeClr val="accent2"/>
                </a:solidFill>
              </a:rPr>
              <a:t>THE SEARCH FOR SKILLED WORKERS</a:t>
            </a:r>
          </a:p>
        </p:txBody>
      </p:sp>
      <p:sp>
        <p:nvSpPr>
          <p:cNvPr id="2" name="Title 1"/>
          <p:cNvSpPr>
            <a:spLocks noGrp="1"/>
          </p:cNvSpPr>
          <p:nvPr>
            <p:ph type="title"/>
          </p:nvPr>
        </p:nvSpPr>
        <p:spPr/>
        <p:txBody>
          <a:bodyPr/>
          <a:lstStyle/>
          <a:p>
            <a:r>
              <a:rPr lang="en-US" dirty="0"/>
              <a:t>WHERE WE’RE GOING </a:t>
            </a:r>
          </a:p>
        </p:txBody>
      </p:sp>
      <p:sp>
        <p:nvSpPr>
          <p:cNvPr id="6" name="Footer Placeholder 5"/>
          <p:cNvSpPr>
            <a:spLocks noGrp="1"/>
          </p:cNvSpPr>
          <p:nvPr>
            <p:ph type="ftr" sz="quarter" idx="12"/>
          </p:nvPr>
        </p:nvSpPr>
        <p:spPr/>
        <p:txBody>
          <a:bodyPr/>
          <a:lstStyle/>
          <a:p>
            <a:r>
              <a:rPr kumimoji="0" lang="en-US"/>
              <a:t>ALAN E. PISARSKI </a:t>
            </a:r>
          </a:p>
        </p:txBody>
      </p:sp>
    </p:spTree>
    <p:extLst>
      <p:ext uri="{BB962C8B-B14F-4D97-AF65-F5344CB8AC3E}">
        <p14:creationId xmlns:p14="http://schemas.microsoft.com/office/powerpoint/2010/main" val="169817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pPr eaLnBrk="1" hangingPunct="1">
              <a:defRPr/>
            </a:pPr>
            <a:r>
              <a:rPr lang="en-US" b="1" dirty="0">
                <a:solidFill>
                  <a:srgbClr val="C00000"/>
                </a:solidFill>
              </a:rPr>
              <a:t>The Coming Decades in the US </a:t>
            </a:r>
            <a:br>
              <a:rPr lang="en-US" b="1" dirty="0">
                <a:solidFill>
                  <a:srgbClr val="C00000"/>
                </a:solidFill>
              </a:rPr>
            </a:br>
            <a:r>
              <a:rPr lang="en-US" b="1" dirty="0">
                <a:solidFill>
                  <a:srgbClr val="C00000"/>
                </a:solidFill>
              </a:rPr>
              <a:t>(and many other nations as well)</a:t>
            </a:r>
          </a:p>
        </p:txBody>
      </p:sp>
      <p:sp>
        <p:nvSpPr>
          <p:cNvPr id="3" name="Content Placeholder 2"/>
          <p:cNvSpPr>
            <a:spLocks noGrp="1"/>
          </p:cNvSpPr>
          <p:nvPr>
            <p:ph sz="quarter" idx="1"/>
          </p:nvPr>
        </p:nvSpPr>
        <p:spPr>
          <a:xfrm>
            <a:off x="457200" y="1600200"/>
            <a:ext cx="8229600" cy="4876800"/>
          </a:xfrm>
        </p:spPr>
        <p:txBody>
          <a:bodyPr>
            <a:normAutofit/>
          </a:bodyPr>
          <a:lstStyle/>
          <a:p>
            <a:pPr eaLnBrk="1" hangingPunct="1">
              <a:defRPr/>
            </a:pPr>
            <a:r>
              <a:rPr lang="en-US" b="1" dirty="0">
                <a:solidFill>
                  <a:srgbClr val="005A9E"/>
                </a:solidFill>
              </a:rPr>
              <a:t>A Growing Older Population  </a:t>
            </a:r>
          </a:p>
          <a:p>
            <a:pPr eaLnBrk="1" hangingPunct="1">
              <a:defRPr/>
            </a:pPr>
            <a:r>
              <a:rPr lang="en-US" b="1" dirty="0">
                <a:solidFill>
                  <a:srgbClr val="005A9E"/>
                </a:solidFill>
              </a:rPr>
              <a:t>Operating in a Globally Competitive Economy </a:t>
            </a:r>
          </a:p>
          <a:p>
            <a:pPr eaLnBrk="1" hangingPunct="1">
              <a:defRPr/>
            </a:pPr>
            <a:r>
              <a:rPr lang="en-US" b="1" dirty="0">
                <a:solidFill>
                  <a:srgbClr val="005A9E"/>
                </a:solidFill>
              </a:rPr>
              <a:t>With Skilled Workers at a Premium</a:t>
            </a:r>
          </a:p>
          <a:p>
            <a:pPr eaLnBrk="1" hangingPunct="1">
              <a:defRPr/>
            </a:pPr>
            <a:r>
              <a:rPr lang="en-US" b="1" dirty="0">
                <a:solidFill>
                  <a:srgbClr val="005A9E"/>
                </a:solidFill>
              </a:rPr>
              <a:t>Where Workers can Live/Work Almost Anywhere</a:t>
            </a:r>
          </a:p>
          <a:p>
            <a:pPr eaLnBrk="1" hangingPunct="1">
              <a:defRPr/>
            </a:pPr>
            <a:r>
              <a:rPr lang="en-US" b="1" dirty="0">
                <a:solidFill>
                  <a:srgbClr val="005A9E"/>
                </a:solidFill>
              </a:rPr>
              <a:t>Where Immigrants will be one key to Success</a:t>
            </a:r>
          </a:p>
          <a:p>
            <a:pPr eaLnBrk="1" hangingPunct="1">
              <a:defRPr/>
            </a:pPr>
            <a:r>
              <a:rPr lang="en-US" b="1" dirty="0">
                <a:solidFill>
                  <a:srgbClr val="005A9E"/>
                </a:solidFill>
              </a:rPr>
              <a:t>Where Role of  Low Income Groups is key</a:t>
            </a:r>
          </a:p>
          <a:p>
            <a:pPr eaLnBrk="1" hangingPunct="1">
              <a:defRPr/>
            </a:pPr>
            <a:r>
              <a:rPr lang="en-US" b="1" dirty="0">
                <a:solidFill>
                  <a:srgbClr val="005A9E"/>
                </a:solidFill>
              </a:rPr>
              <a:t>Where “High Cost” Transportation is “OK”!</a:t>
            </a:r>
          </a:p>
          <a:p>
            <a:pPr eaLnBrk="1" hangingPunct="1">
              <a:buNone/>
              <a:defRPr/>
            </a:pPr>
            <a:endParaRPr lang="en-US" sz="900" b="1" dirty="0">
              <a:solidFill>
                <a:srgbClr val="005A9E"/>
              </a:solidFill>
            </a:endParaRPr>
          </a:p>
          <a:p>
            <a:pPr algn="ctr" eaLnBrk="1" hangingPunct="1">
              <a:buFont typeface="Wingdings" pitchFamily="2" charset="2"/>
              <a:buNone/>
              <a:defRPr/>
            </a:pPr>
            <a:r>
              <a:rPr lang="en-US" b="1" dirty="0">
                <a:solidFill>
                  <a:srgbClr val="C00000"/>
                </a:solidFill>
              </a:rPr>
              <a:t>A CHALLENGED AND AFFLUENT SOCIETY</a:t>
            </a:r>
            <a:r>
              <a:rPr lang="en-US" b="1" dirty="0">
                <a:solidFill>
                  <a:srgbClr val="990033"/>
                </a:solidFill>
              </a:rPr>
              <a:t> </a:t>
            </a:r>
          </a:p>
          <a:p>
            <a:pPr eaLnBrk="1" hangingPunct="1">
              <a:defRPr/>
            </a:pPr>
            <a:endParaRPr lang="en-US" dirty="0"/>
          </a:p>
        </p:txBody>
      </p:sp>
    </p:spTree>
    <p:extLst>
      <p:ext uri="{BB962C8B-B14F-4D97-AF65-F5344CB8AC3E}">
        <p14:creationId xmlns:p14="http://schemas.microsoft.com/office/powerpoint/2010/main" val="832265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52400"/>
            <a:ext cx="8153400" cy="1066800"/>
          </a:xfrm>
          <a:noFill/>
        </p:spPr>
        <p:txBody>
          <a:bodyPr lIns="92075" tIns="46038" rIns="92075" bIns="46038">
            <a:normAutofit fontScale="90000"/>
          </a:bodyPr>
          <a:lstStyle/>
          <a:p>
            <a:pPr eaLnBrk="1" hangingPunct="1">
              <a:defRPr/>
            </a:pPr>
            <a:r>
              <a:rPr lang="en-US" sz="4000" b="1" dirty="0">
                <a:solidFill>
                  <a:srgbClr val="000099"/>
                </a:solidFill>
              </a:rPr>
              <a:t>The Demographic Future Will Be More Stable Than The Past</a:t>
            </a:r>
          </a:p>
        </p:txBody>
      </p:sp>
      <p:sp>
        <p:nvSpPr>
          <p:cNvPr id="76803" name="Rectangle 3"/>
          <p:cNvSpPr>
            <a:spLocks noGrp="1" noChangeArrowheads="1"/>
          </p:cNvSpPr>
          <p:nvPr>
            <p:ph sz="quarter" idx="1"/>
          </p:nvPr>
        </p:nvSpPr>
        <p:spPr>
          <a:xfrm>
            <a:off x="685800" y="1828800"/>
            <a:ext cx="7848600" cy="4800600"/>
          </a:xfrm>
        </p:spPr>
        <p:txBody>
          <a:bodyPr lIns="92075" tIns="46038" rIns="92075" bIns="46038">
            <a:normAutofit lnSpcReduction="10000"/>
          </a:bodyPr>
          <a:lstStyle/>
          <a:p>
            <a:pPr eaLnBrk="1" hangingPunct="1">
              <a:lnSpc>
                <a:spcPct val="90000"/>
              </a:lnSpc>
              <a:buSzPct val="60000"/>
              <a:buFont typeface="Wingdings" pitchFamily="2" charset="2"/>
              <a:buChar char="u"/>
            </a:pPr>
            <a:r>
              <a:rPr lang="en-US" dirty="0">
                <a:solidFill>
                  <a:srgbClr val="800000"/>
                </a:solidFill>
              </a:rPr>
              <a:t> </a:t>
            </a:r>
            <a:r>
              <a:rPr lang="en-US" b="1" dirty="0">
                <a:solidFill>
                  <a:srgbClr val="C00000"/>
                </a:solidFill>
              </a:rPr>
              <a:t>MORE CLEAR </a:t>
            </a:r>
          </a:p>
          <a:p>
            <a:pPr lvl="1">
              <a:lnSpc>
                <a:spcPct val="90000"/>
              </a:lnSpc>
              <a:buSzPct val="60000"/>
              <a:buFont typeface="Wingdings" pitchFamily="2" charset="2"/>
              <a:buChar char="u"/>
            </a:pPr>
            <a:r>
              <a:rPr lang="en-US" b="1" dirty="0">
                <a:solidFill>
                  <a:srgbClr val="C00000"/>
                </a:solidFill>
              </a:rPr>
              <a:t> LOW POPULATION GROWTH</a:t>
            </a:r>
          </a:p>
          <a:p>
            <a:pPr eaLnBrk="1" hangingPunct="1">
              <a:lnSpc>
                <a:spcPct val="90000"/>
              </a:lnSpc>
              <a:buSzPct val="60000"/>
              <a:buFont typeface="Wingdings" pitchFamily="2" charset="2"/>
              <a:buChar char=" "/>
            </a:pPr>
            <a:endParaRPr lang="en-US" sz="1200" b="1" dirty="0">
              <a:solidFill>
                <a:srgbClr val="C00000"/>
              </a:solidFill>
            </a:endParaRPr>
          </a:p>
          <a:p>
            <a:pPr lvl="1">
              <a:lnSpc>
                <a:spcPct val="90000"/>
              </a:lnSpc>
              <a:buSzPct val="60000"/>
              <a:buFont typeface="Wingdings" pitchFamily="2" charset="2"/>
              <a:buChar char="u"/>
            </a:pPr>
            <a:r>
              <a:rPr lang="en-US" b="1" dirty="0">
                <a:solidFill>
                  <a:srgbClr val="C00000"/>
                </a:solidFill>
              </a:rPr>
              <a:t> LOW HOUSEHOLD FORMATION GROWTH</a:t>
            </a:r>
          </a:p>
          <a:p>
            <a:pPr eaLnBrk="1" hangingPunct="1">
              <a:lnSpc>
                <a:spcPct val="90000"/>
              </a:lnSpc>
              <a:buSzPct val="60000"/>
              <a:buFont typeface="Wingdings" pitchFamily="2" charset="2"/>
              <a:buChar char=" "/>
            </a:pPr>
            <a:endParaRPr lang="en-US" sz="1200" b="1" dirty="0">
              <a:solidFill>
                <a:srgbClr val="C00000"/>
              </a:solidFill>
            </a:endParaRPr>
          </a:p>
          <a:p>
            <a:pPr lvl="1">
              <a:lnSpc>
                <a:spcPct val="90000"/>
              </a:lnSpc>
              <a:buSzPct val="60000"/>
              <a:buFont typeface="Wingdings" pitchFamily="2" charset="2"/>
              <a:buChar char="u"/>
            </a:pPr>
            <a:r>
              <a:rPr lang="en-US" b="1" dirty="0">
                <a:solidFill>
                  <a:srgbClr val="C00000"/>
                </a:solidFill>
              </a:rPr>
              <a:t> LOW LABOR FORCE GROWTH </a:t>
            </a:r>
          </a:p>
          <a:p>
            <a:pPr eaLnBrk="1" hangingPunct="1">
              <a:lnSpc>
                <a:spcPct val="90000"/>
              </a:lnSpc>
              <a:buSzPct val="60000"/>
              <a:buFont typeface="Wingdings" pitchFamily="2" charset="2"/>
              <a:buChar char=" "/>
            </a:pPr>
            <a:endParaRPr lang="en-US" sz="1200" b="1" dirty="0">
              <a:solidFill>
                <a:srgbClr val="C00000"/>
              </a:solidFill>
            </a:endParaRPr>
          </a:p>
          <a:p>
            <a:pPr eaLnBrk="1" hangingPunct="1">
              <a:lnSpc>
                <a:spcPct val="90000"/>
              </a:lnSpc>
              <a:buSzPct val="60000"/>
              <a:buFont typeface="Wingdings" pitchFamily="2" charset="2"/>
              <a:buChar char="u"/>
            </a:pPr>
            <a:r>
              <a:rPr lang="en-US" b="1" dirty="0">
                <a:solidFill>
                  <a:srgbClr val="C00000"/>
                </a:solidFill>
              </a:rPr>
              <a:t> MORE MURKY </a:t>
            </a:r>
          </a:p>
          <a:p>
            <a:pPr lvl="1">
              <a:lnSpc>
                <a:spcPct val="90000"/>
              </a:lnSpc>
              <a:buSzPct val="60000"/>
              <a:buFont typeface="Wingdings" pitchFamily="2" charset="2"/>
              <a:buChar char="u"/>
            </a:pPr>
            <a:r>
              <a:rPr lang="en-US" b="1" dirty="0">
                <a:solidFill>
                  <a:srgbClr val="C00000"/>
                </a:solidFill>
              </a:rPr>
              <a:t> LOW DOMESTIC MIGRATION TRENDS  ??</a:t>
            </a:r>
          </a:p>
          <a:p>
            <a:pPr lvl="1">
              <a:lnSpc>
                <a:spcPct val="90000"/>
              </a:lnSpc>
              <a:buSzPct val="60000"/>
              <a:buFont typeface="Wingdings" pitchFamily="2" charset="2"/>
              <a:buChar char="u"/>
            </a:pPr>
            <a:endParaRPr lang="en-US" b="1" dirty="0">
              <a:solidFill>
                <a:srgbClr val="C00000"/>
              </a:solidFill>
            </a:endParaRPr>
          </a:p>
          <a:p>
            <a:pPr lvl="1">
              <a:lnSpc>
                <a:spcPct val="90000"/>
              </a:lnSpc>
              <a:buSzPct val="60000"/>
              <a:buFont typeface="Wingdings" pitchFamily="2" charset="2"/>
              <a:buChar char="u"/>
            </a:pPr>
            <a:r>
              <a:rPr lang="en-US" b="1" dirty="0">
                <a:solidFill>
                  <a:srgbClr val="C00000"/>
                </a:solidFill>
              </a:rPr>
              <a:t>  SATURATION OF DRIVER’S LICENSES ??</a:t>
            </a:r>
          </a:p>
          <a:p>
            <a:pPr lvl="1">
              <a:lnSpc>
                <a:spcPct val="90000"/>
              </a:lnSpc>
              <a:buSzPct val="60000"/>
              <a:buFont typeface="Wingdings" pitchFamily="2" charset="2"/>
              <a:buChar char=" "/>
            </a:pPr>
            <a:endParaRPr lang="en-US" sz="900" b="1" dirty="0">
              <a:solidFill>
                <a:srgbClr val="C00000"/>
              </a:solidFill>
            </a:endParaRPr>
          </a:p>
          <a:p>
            <a:pPr lvl="1">
              <a:lnSpc>
                <a:spcPct val="90000"/>
              </a:lnSpc>
              <a:buSzPct val="60000"/>
              <a:buFont typeface="Wingdings" pitchFamily="2" charset="2"/>
              <a:buChar char="u"/>
            </a:pPr>
            <a:r>
              <a:rPr lang="en-US" b="1" dirty="0">
                <a:solidFill>
                  <a:srgbClr val="C00000"/>
                </a:solidFill>
              </a:rPr>
              <a:t> SATURATION OF CAR OWNERSHIP ??</a:t>
            </a:r>
          </a:p>
        </p:txBody>
      </p:sp>
    </p:spTree>
    <p:extLst>
      <p:ext uri="{BB962C8B-B14F-4D97-AF65-F5344CB8AC3E}">
        <p14:creationId xmlns:p14="http://schemas.microsoft.com/office/powerpoint/2010/main" val="43804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8D1BFC-DF2C-423A-868B-04E163D27921}"/>
              </a:ext>
            </a:extLst>
          </p:cNvPr>
          <p:cNvSpPr>
            <a:spLocks noGrp="1"/>
          </p:cNvSpPr>
          <p:nvPr>
            <p:ph type="title"/>
          </p:nvPr>
        </p:nvSpPr>
        <p:spPr/>
        <p:txBody>
          <a:bodyPr/>
          <a:lstStyle/>
          <a:p>
            <a:r>
              <a:rPr lang="en-US" dirty="0">
                <a:solidFill>
                  <a:schemeClr val="accent1">
                    <a:lumMod val="50000"/>
                  </a:schemeClr>
                </a:solidFill>
              </a:rPr>
              <a:t>Not much help here </a:t>
            </a:r>
          </a:p>
        </p:txBody>
      </p:sp>
      <p:sp>
        <p:nvSpPr>
          <p:cNvPr id="3" name="Footer Placeholder 2">
            <a:extLst>
              <a:ext uri="{FF2B5EF4-FFF2-40B4-BE49-F238E27FC236}">
                <a16:creationId xmlns:a16="http://schemas.microsoft.com/office/drawing/2014/main" id="{369E7FAC-F526-4AA2-809C-F76E03DE38B5}"/>
              </a:ext>
            </a:extLst>
          </p:cNvPr>
          <p:cNvSpPr>
            <a:spLocks noGrp="1"/>
          </p:cNvSpPr>
          <p:nvPr>
            <p:ph type="ftr" sz="quarter" idx="11"/>
          </p:nvPr>
        </p:nvSpPr>
        <p:spPr/>
        <p:txBody>
          <a:bodyPr/>
          <a:lstStyle/>
          <a:p>
            <a:r>
              <a:rPr kumimoji="0" lang="en-US"/>
              <a:t>ALAN E. PISARSKI </a:t>
            </a:r>
          </a:p>
        </p:txBody>
      </p:sp>
      <p:graphicFrame>
        <p:nvGraphicFramePr>
          <p:cNvPr id="5" name="Chart 4">
            <a:extLst>
              <a:ext uri="{FF2B5EF4-FFF2-40B4-BE49-F238E27FC236}">
                <a16:creationId xmlns:a16="http://schemas.microsoft.com/office/drawing/2014/main" id="{A324D615-2F88-4429-AE52-14C7F9C9D3B7}"/>
              </a:ext>
            </a:extLst>
          </p:cNvPr>
          <p:cNvGraphicFramePr>
            <a:graphicFrameLocks/>
          </p:cNvGraphicFramePr>
          <p:nvPr>
            <p:extLst>
              <p:ext uri="{D42A27DB-BD31-4B8C-83A1-F6EECF244321}">
                <p14:modId xmlns:p14="http://schemas.microsoft.com/office/powerpoint/2010/main" val="3919109323"/>
              </p:ext>
            </p:extLst>
          </p:nvPr>
        </p:nvGraphicFramePr>
        <p:xfrm>
          <a:off x="609600" y="1828800"/>
          <a:ext cx="7924800" cy="44194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067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919A-24D4-436D-A706-FA5051B526CE}"/>
              </a:ext>
            </a:extLst>
          </p:cNvPr>
          <p:cNvSpPr>
            <a:spLocks noGrp="1"/>
          </p:cNvSpPr>
          <p:nvPr>
            <p:ph type="title"/>
          </p:nvPr>
        </p:nvSpPr>
        <p:spPr/>
        <p:txBody>
          <a:bodyPr>
            <a:normAutofit fontScale="90000"/>
          </a:bodyPr>
          <a:lstStyle/>
          <a:p>
            <a:r>
              <a:rPr lang="en-US" dirty="0">
                <a:solidFill>
                  <a:srgbClr val="C00000"/>
                </a:solidFill>
              </a:rPr>
              <a:t>Not Much Population Growth and in the Wrong Places to Produce Workers</a:t>
            </a:r>
          </a:p>
        </p:txBody>
      </p:sp>
      <p:sp>
        <p:nvSpPr>
          <p:cNvPr id="3" name="Footer Placeholder 2">
            <a:extLst>
              <a:ext uri="{FF2B5EF4-FFF2-40B4-BE49-F238E27FC236}">
                <a16:creationId xmlns:a16="http://schemas.microsoft.com/office/drawing/2014/main" id="{B38E774F-03D1-47FC-9744-EA50DC9A1392}"/>
              </a:ext>
            </a:extLst>
          </p:cNvPr>
          <p:cNvSpPr>
            <a:spLocks noGrp="1"/>
          </p:cNvSpPr>
          <p:nvPr>
            <p:ph type="ftr" sz="quarter" idx="11"/>
          </p:nvPr>
        </p:nvSpPr>
        <p:spPr/>
        <p:txBody>
          <a:bodyPr/>
          <a:lstStyle/>
          <a:p>
            <a:r>
              <a:rPr kumimoji="0" lang="en-US"/>
              <a:t>ALAN E. PISARSKI </a:t>
            </a:r>
          </a:p>
        </p:txBody>
      </p:sp>
      <p:graphicFrame>
        <p:nvGraphicFramePr>
          <p:cNvPr id="4" name="Chart 3">
            <a:extLst>
              <a:ext uri="{FF2B5EF4-FFF2-40B4-BE49-F238E27FC236}">
                <a16:creationId xmlns:a16="http://schemas.microsoft.com/office/drawing/2014/main" id="{AB5BAC0A-0F00-4359-AD4D-5739744EF582}"/>
              </a:ext>
            </a:extLst>
          </p:cNvPr>
          <p:cNvGraphicFramePr>
            <a:graphicFrameLocks/>
          </p:cNvGraphicFramePr>
          <p:nvPr>
            <p:extLst/>
          </p:nvPr>
        </p:nvGraphicFramePr>
        <p:xfrm>
          <a:off x="609600" y="1828800"/>
          <a:ext cx="8001000" cy="441940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8044086-5283-468A-B858-0099B4556127}"/>
              </a:ext>
            </a:extLst>
          </p:cNvPr>
          <p:cNvSpPr txBox="1"/>
          <p:nvPr/>
        </p:nvSpPr>
        <p:spPr>
          <a:xfrm>
            <a:off x="2590800" y="2971800"/>
            <a:ext cx="1295400" cy="646331"/>
          </a:xfrm>
          <a:prstGeom prst="rect">
            <a:avLst/>
          </a:prstGeom>
          <a:noFill/>
        </p:spPr>
        <p:txBody>
          <a:bodyPr wrap="square" rtlCol="0">
            <a:spAutoFit/>
          </a:bodyPr>
          <a:lstStyle/>
          <a:p>
            <a:r>
              <a:rPr lang="en-US" dirty="0">
                <a:solidFill>
                  <a:srgbClr val="C00000"/>
                </a:solidFill>
              </a:rPr>
              <a:t>Half annual growth rate </a:t>
            </a:r>
          </a:p>
        </p:txBody>
      </p:sp>
      <p:cxnSp>
        <p:nvCxnSpPr>
          <p:cNvPr id="7" name="Straight Arrow Connector 6">
            <a:extLst>
              <a:ext uri="{FF2B5EF4-FFF2-40B4-BE49-F238E27FC236}">
                <a16:creationId xmlns:a16="http://schemas.microsoft.com/office/drawing/2014/main" id="{014CFE07-B8E9-4C4E-A8D3-372D577881C3}"/>
              </a:ext>
            </a:extLst>
          </p:cNvPr>
          <p:cNvCxnSpPr/>
          <p:nvPr/>
        </p:nvCxnSpPr>
        <p:spPr>
          <a:xfrm flipV="1">
            <a:off x="3886200" y="3276600"/>
            <a:ext cx="381000" cy="22860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103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B6CD-BFF7-42F8-8724-CF414AADEDAE}"/>
              </a:ext>
            </a:extLst>
          </p:cNvPr>
          <p:cNvSpPr>
            <a:spLocks noGrp="1"/>
          </p:cNvSpPr>
          <p:nvPr>
            <p:ph type="title"/>
          </p:nvPr>
        </p:nvSpPr>
        <p:spPr/>
        <p:txBody>
          <a:bodyPr/>
          <a:lstStyle/>
          <a:p>
            <a:r>
              <a:rPr lang="en-US" dirty="0">
                <a:solidFill>
                  <a:srgbClr val="C00000"/>
                </a:solidFill>
              </a:rPr>
              <a:t>Slow growth for a long time </a:t>
            </a:r>
          </a:p>
        </p:txBody>
      </p:sp>
      <p:sp>
        <p:nvSpPr>
          <p:cNvPr id="3" name="Footer Placeholder 2">
            <a:extLst>
              <a:ext uri="{FF2B5EF4-FFF2-40B4-BE49-F238E27FC236}">
                <a16:creationId xmlns:a16="http://schemas.microsoft.com/office/drawing/2014/main" id="{34012DA3-A4C2-4DA9-ADA8-672DE9780F69}"/>
              </a:ext>
            </a:extLst>
          </p:cNvPr>
          <p:cNvSpPr>
            <a:spLocks noGrp="1"/>
          </p:cNvSpPr>
          <p:nvPr>
            <p:ph type="ftr" sz="quarter" idx="11"/>
          </p:nvPr>
        </p:nvSpPr>
        <p:spPr/>
        <p:txBody>
          <a:bodyPr/>
          <a:lstStyle/>
          <a:p>
            <a:r>
              <a:rPr kumimoji="0" lang="en-US"/>
              <a:t>ALAN E. PISARSKI </a:t>
            </a:r>
          </a:p>
        </p:txBody>
      </p:sp>
      <p:graphicFrame>
        <p:nvGraphicFramePr>
          <p:cNvPr id="4" name="Chart 3">
            <a:extLst>
              <a:ext uri="{FF2B5EF4-FFF2-40B4-BE49-F238E27FC236}">
                <a16:creationId xmlns:a16="http://schemas.microsoft.com/office/drawing/2014/main" id="{CAED8FD5-030B-4641-B638-83E7829A83C2}"/>
              </a:ext>
            </a:extLst>
          </p:cNvPr>
          <p:cNvGraphicFramePr>
            <a:graphicFrameLocks/>
          </p:cNvGraphicFramePr>
          <p:nvPr>
            <p:extLst>
              <p:ext uri="{D42A27DB-BD31-4B8C-83A1-F6EECF244321}">
                <p14:modId xmlns:p14="http://schemas.microsoft.com/office/powerpoint/2010/main" val="694719771"/>
              </p:ext>
            </p:extLst>
          </p:nvPr>
        </p:nvGraphicFramePr>
        <p:xfrm>
          <a:off x="609600" y="1981200"/>
          <a:ext cx="8153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B39B95F-C28A-4F67-B1C2-EB02F5042167}"/>
              </a:ext>
            </a:extLst>
          </p:cNvPr>
          <p:cNvSpPr txBox="1"/>
          <p:nvPr/>
        </p:nvSpPr>
        <p:spPr>
          <a:xfrm>
            <a:off x="2133600" y="2438400"/>
            <a:ext cx="1676400" cy="646331"/>
          </a:xfrm>
          <a:prstGeom prst="rect">
            <a:avLst/>
          </a:prstGeom>
          <a:solidFill>
            <a:schemeClr val="accent4">
              <a:lumMod val="75000"/>
            </a:schemeClr>
          </a:solidFill>
        </p:spPr>
        <p:txBody>
          <a:bodyPr wrap="square" rtlCol="0">
            <a:spAutoFit/>
          </a:bodyPr>
          <a:lstStyle/>
          <a:p>
            <a:r>
              <a:rPr lang="en-US" dirty="0"/>
              <a:t>Last of boomers turns 65</a:t>
            </a:r>
          </a:p>
        </p:txBody>
      </p:sp>
      <p:cxnSp>
        <p:nvCxnSpPr>
          <p:cNvPr id="8" name="Straight Arrow Connector 7">
            <a:extLst>
              <a:ext uri="{FF2B5EF4-FFF2-40B4-BE49-F238E27FC236}">
                <a16:creationId xmlns:a16="http://schemas.microsoft.com/office/drawing/2014/main" id="{6D182207-3B87-4550-AC8A-44EEE1439491}"/>
              </a:ext>
            </a:extLst>
          </p:cNvPr>
          <p:cNvCxnSpPr>
            <a:cxnSpLocks/>
          </p:cNvCxnSpPr>
          <p:nvPr/>
        </p:nvCxnSpPr>
        <p:spPr>
          <a:xfrm>
            <a:off x="3124200" y="2971800"/>
            <a:ext cx="609600" cy="22860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09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990600"/>
          </a:xfrm>
        </p:spPr>
        <p:txBody>
          <a:bodyPr>
            <a:normAutofit/>
          </a:bodyPr>
          <a:lstStyle/>
          <a:p>
            <a:r>
              <a:rPr lang="en-US" b="1" dirty="0">
                <a:solidFill>
                  <a:srgbClr val="C00000"/>
                </a:solidFill>
              </a:rPr>
              <a:t>We are in a fascinating profession </a:t>
            </a:r>
          </a:p>
        </p:txBody>
      </p:sp>
      <p:sp>
        <p:nvSpPr>
          <p:cNvPr id="3" name="Footer Placeholder 2"/>
          <p:cNvSpPr>
            <a:spLocks noGrp="1"/>
          </p:cNvSpPr>
          <p:nvPr>
            <p:ph type="ftr" sz="quarter" idx="11"/>
          </p:nvPr>
        </p:nvSpPr>
        <p:spPr/>
        <p:txBody>
          <a:bodyPr/>
          <a:lstStyle/>
          <a:p>
            <a:r>
              <a:rPr kumimoji="0" lang="en-US"/>
              <a:t>ALAN E. PISARSKI </a:t>
            </a:r>
          </a:p>
        </p:txBody>
      </p:sp>
      <p:sp>
        <p:nvSpPr>
          <p:cNvPr id="4" name="Content Placeholder 3"/>
          <p:cNvSpPr>
            <a:spLocks noGrp="1"/>
          </p:cNvSpPr>
          <p:nvPr>
            <p:ph sz="quarter" idx="1"/>
          </p:nvPr>
        </p:nvSpPr>
        <p:spPr/>
        <p:txBody>
          <a:bodyPr/>
          <a:lstStyle/>
          <a:p>
            <a:pPr algn="ctr">
              <a:buNone/>
            </a:pPr>
            <a:r>
              <a:rPr lang="en-US" b="1" u="sng" dirty="0">
                <a:solidFill>
                  <a:schemeClr val="accent2"/>
                </a:solidFill>
              </a:rPr>
              <a:t>THE MOBILITY BUSINESS</a:t>
            </a:r>
          </a:p>
          <a:p>
            <a:pPr algn="ctr">
              <a:buNone/>
            </a:pPr>
            <a:endParaRPr lang="en-US" b="1" u="sng" dirty="0">
              <a:solidFill>
                <a:schemeClr val="accent2"/>
              </a:solidFill>
            </a:endParaRPr>
          </a:p>
          <a:p>
            <a:r>
              <a:rPr lang="en-US" b="1" dirty="0">
                <a:solidFill>
                  <a:schemeClr val="tx2"/>
                </a:solidFill>
              </a:rPr>
              <a:t>One that matters immensely to the public</a:t>
            </a:r>
          </a:p>
          <a:p>
            <a:r>
              <a:rPr lang="en-US" b="1" dirty="0">
                <a:solidFill>
                  <a:schemeClr val="tx2"/>
                </a:solidFill>
              </a:rPr>
              <a:t>One that adds immensely to social and economic well-being</a:t>
            </a:r>
          </a:p>
          <a:p>
            <a:r>
              <a:rPr lang="en-US" b="1" dirty="0">
                <a:solidFill>
                  <a:schemeClr val="tx2"/>
                </a:solidFill>
              </a:rPr>
              <a:t>We should take our roles very seriously </a:t>
            </a:r>
          </a:p>
          <a:p>
            <a:r>
              <a:rPr lang="en-US" b="1" dirty="0">
                <a:solidFill>
                  <a:schemeClr val="tx2"/>
                </a:solidFill>
              </a:rPr>
              <a:t>It has been fascinating to me for 50 years because: </a:t>
            </a:r>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a:xfrm>
            <a:off x="152400" y="274638"/>
            <a:ext cx="8839200" cy="1143000"/>
          </a:xfrm>
          <a:noFill/>
        </p:spPr>
        <p:txBody>
          <a:bodyPr>
            <a:normAutofit/>
          </a:bodyPr>
          <a:lstStyle/>
          <a:p>
            <a:pPr eaLnBrk="1" hangingPunct="1"/>
            <a:r>
              <a:rPr lang="en-US" b="1" dirty="0">
                <a:solidFill>
                  <a:srgbClr val="005A9E"/>
                </a:solidFill>
              </a:rPr>
              <a:t>   The shift to older workers is here </a:t>
            </a:r>
          </a:p>
        </p:txBody>
      </p:sp>
      <p:graphicFrame>
        <p:nvGraphicFramePr>
          <p:cNvPr id="277507" name="Group 3"/>
          <p:cNvGraphicFramePr>
            <a:graphicFrameLocks noGrp="1"/>
          </p:cNvGraphicFramePr>
          <p:nvPr>
            <p:ph type="tbl" idx="1"/>
            <p:extLst>
              <p:ext uri="{D42A27DB-BD31-4B8C-83A1-F6EECF244321}">
                <p14:modId xmlns:p14="http://schemas.microsoft.com/office/powerpoint/2010/main" val="3340472417"/>
              </p:ext>
            </p:extLst>
          </p:nvPr>
        </p:nvGraphicFramePr>
        <p:xfrm>
          <a:off x="304800" y="1569844"/>
          <a:ext cx="8534401" cy="4504113"/>
        </p:xfrm>
        <a:graphic>
          <a:graphicData uri="http://schemas.openxmlformats.org/drawingml/2006/table">
            <a:tbl>
              <a:tblPr/>
              <a:tblGrid>
                <a:gridCol w="2313061">
                  <a:extLst>
                    <a:ext uri="{9D8B030D-6E8A-4147-A177-3AD203B41FA5}">
                      <a16:colId xmlns:a16="http://schemas.microsoft.com/office/drawing/2014/main" val="20000"/>
                    </a:ext>
                  </a:extLst>
                </a:gridCol>
                <a:gridCol w="1144842">
                  <a:extLst>
                    <a:ext uri="{9D8B030D-6E8A-4147-A177-3AD203B41FA5}">
                      <a16:colId xmlns:a16="http://schemas.microsoft.com/office/drawing/2014/main" val="20001"/>
                    </a:ext>
                  </a:extLst>
                </a:gridCol>
                <a:gridCol w="1266497">
                  <a:extLst>
                    <a:ext uri="{9D8B030D-6E8A-4147-A177-3AD203B41FA5}">
                      <a16:colId xmlns:a16="http://schemas.microsoft.com/office/drawing/2014/main" val="20002"/>
                    </a:ext>
                  </a:extLst>
                </a:gridCol>
                <a:gridCol w="1308538">
                  <a:extLst>
                    <a:ext uri="{9D8B030D-6E8A-4147-A177-3AD203B41FA5}">
                      <a16:colId xmlns:a16="http://schemas.microsoft.com/office/drawing/2014/main" val="20003"/>
                    </a:ext>
                  </a:extLst>
                </a:gridCol>
                <a:gridCol w="1300325">
                  <a:extLst>
                    <a:ext uri="{9D8B030D-6E8A-4147-A177-3AD203B41FA5}">
                      <a16:colId xmlns:a16="http://schemas.microsoft.com/office/drawing/2014/main" val="20004"/>
                    </a:ext>
                  </a:extLst>
                </a:gridCol>
                <a:gridCol w="1201138">
                  <a:extLst>
                    <a:ext uri="{9D8B030D-6E8A-4147-A177-3AD203B41FA5}">
                      <a16:colId xmlns:a16="http://schemas.microsoft.com/office/drawing/2014/main" val="20005"/>
                    </a:ext>
                  </a:extLst>
                </a:gridCol>
              </a:tblGrid>
              <a:tr h="6710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a:ln>
                            <a:noFill/>
                          </a:ln>
                          <a:solidFill>
                            <a:schemeClr val="accent2"/>
                          </a:solidFill>
                          <a:effectLst/>
                          <a:latin typeface="Arial" charset="0"/>
                        </a:rPr>
                        <a:t>OVER 65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sng" strike="noStrike" cap="none" normalizeH="0" baseline="0" dirty="0">
                          <a:ln>
                            <a:noFill/>
                          </a:ln>
                          <a:solidFill>
                            <a:schemeClr val="accent2"/>
                          </a:solidFill>
                          <a:effectLst/>
                          <a:latin typeface="Arial" charset="0"/>
                        </a:rPr>
                        <a:t>2000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dirty="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sng" strike="noStrike" cap="none" normalizeH="0" baseline="0" dirty="0">
                          <a:ln>
                            <a:noFill/>
                          </a:ln>
                          <a:solidFill>
                            <a:schemeClr val="accent2"/>
                          </a:solidFill>
                          <a:effectLst/>
                          <a:latin typeface="Arial" charset="0"/>
                        </a:rPr>
                        <a:t>2010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dirty="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sng" strike="noStrike" cap="none" normalizeH="0" baseline="0" dirty="0">
                          <a:ln>
                            <a:noFill/>
                          </a:ln>
                          <a:solidFill>
                            <a:schemeClr val="accent2"/>
                          </a:solidFill>
                          <a:effectLst/>
                          <a:latin typeface="Arial" charset="0"/>
                        </a:rPr>
                        <a:t>2017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dirty="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sng" strike="noStrike" cap="none" normalizeH="0" baseline="0" dirty="0">
                          <a:ln>
                            <a:noFill/>
                          </a:ln>
                          <a:solidFill>
                            <a:schemeClr val="accent2"/>
                          </a:solidFill>
                          <a:effectLst/>
                          <a:latin typeface="Arial" charset="0"/>
                        </a:rPr>
                        <a:t>2030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sng" strike="noStrike" cap="none" normalizeH="0" baseline="0" dirty="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a:ln>
                            <a:noFill/>
                          </a:ln>
                          <a:solidFill>
                            <a:schemeClr val="accent2"/>
                          </a:solidFill>
                          <a:effectLst/>
                          <a:latin typeface="Arial" charset="0"/>
                        </a:rPr>
                        <a:t>2040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55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5A9E"/>
                          </a:solidFill>
                          <a:effectLst/>
                          <a:latin typeface="Arial" charset="0"/>
                        </a:rPr>
                        <a:t>POPULATION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5A9E"/>
                          </a:solidFill>
                          <a:effectLst/>
                          <a:latin typeface="Arial" charset="0"/>
                        </a:rPr>
                        <a:t>(millions)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2"/>
                          </a:solidFill>
                          <a:effectLst/>
                          <a:latin typeface="Arial" charset="0"/>
                        </a:rPr>
                        <a:t> 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2"/>
                          </a:solidFill>
                          <a:effectLst/>
                          <a:latin typeface="Arial" charset="0"/>
                        </a:rPr>
                        <a:t>40.4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2"/>
                          </a:solidFill>
                          <a:effectLst/>
                          <a:latin typeface="Arial" charset="0"/>
                        </a:rPr>
                        <a:t>(+15%)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2"/>
                          </a:solidFill>
                          <a:effectLst/>
                          <a:latin typeface="Arial" charset="0"/>
                        </a:rPr>
                        <a:t>  50.9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2"/>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Arial" charset="0"/>
                        </a:rPr>
                        <a:t>   73.1*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Arial" charset="0"/>
                        </a:rPr>
                        <a:t>80.8*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68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a:ln>
                            <a:noFill/>
                          </a:ln>
                          <a:solidFill>
                            <a:srgbClr val="005A9E"/>
                          </a:solidFill>
                          <a:effectLst/>
                          <a:latin typeface="Arial" charset="0"/>
                        </a:rPr>
                        <a:t>WORKERS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a:ln>
                            <a:noFill/>
                          </a:ln>
                          <a:solidFill>
                            <a:srgbClr val="005A9E"/>
                          </a:solidFill>
                          <a:effectLst/>
                          <a:latin typeface="Arial" charset="0"/>
                        </a:rPr>
                        <a:t>(millions)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005A9E"/>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2"/>
                          </a:solidFill>
                          <a:effectLst/>
                          <a:latin typeface="Arial" charset="0"/>
                        </a:rPr>
                        <a:t> 4.25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2"/>
                          </a:solidFill>
                          <a:effectLst/>
                          <a:latin typeface="Arial" charset="0"/>
                        </a:rPr>
                        <a:t> 5.79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2"/>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2"/>
                          </a:solidFill>
                          <a:effectLst/>
                          <a:latin typeface="Arial" charset="0"/>
                        </a:rPr>
                        <a:t>8.6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2"/>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Arial" charset="0"/>
                        </a:rPr>
                        <a:t>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Arial" charset="0"/>
                        </a:rPr>
                        <a:t>13.7^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61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5A9E"/>
                          </a:solidFill>
                          <a:effectLst/>
                          <a:latin typeface="Arial" charset="0"/>
                        </a:rPr>
                        <a:t>SHARE AT WORK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a:ln>
                            <a:noFill/>
                          </a:ln>
                          <a:solidFill>
                            <a:schemeClr val="accent2"/>
                          </a:solidFill>
                          <a:effectLst/>
                          <a:latin typeface="Arial" charset="0"/>
                        </a:rPr>
                        <a:t>12.1%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a:ln>
                            <a:noFill/>
                          </a:ln>
                          <a:solidFill>
                            <a:schemeClr val="accent2"/>
                          </a:solidFill>
                          <a:effectLst/>
                          <a:latin typeface="Arial" charset="0"/>
                        </a:rPr>
                        <a:t>14.3%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2"/>
                          </a:solidFill>
                          <a:effectLst/>
                          <a:latin typeface="Arial" charset="0"/>
                        </a:rPr>
                        <a:t>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Arial"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42338" name="Footer Placeholder 4"/>
          <p:cNvSpPr>
            <a:spLocks noGrp="1"/>
          </p:cNvSpPr>
          <p:nvPr>
            <p:ph type="ftr" sz="quarter" idx="11"/>
          </p:nvPr>
        </p:nvSpPr>
        <p:spPr>
          <a:xfrm>
            <a:off x="609600" y="6248206"/>
            <a:ext cx="5638799" cy="365125"/>
          </a:xfrm>
          <a:noFill/>
        </p:spPr>
        <p:txBody>
          <a:bodyPr/>
          <a:lstStyle/>
          <a:p>
            <a:r>
              <a:rPr lang="en-US" dirty="0">
                <a:latin typeface="Arial" charset="0"/>
              </a:rPr>
              <a:t>Alan E. Pisarski </a:t>
            </a:r>
          </a:p>
        </p:txBody>
      </p:sp>
      <p:sp>
        <p:nvSpPr>
          <p:cNvPr id="5" name="Rectangle 4"/>
          <p:cNvSpPr/>
          <p:nvPr/>
        </p:nvSpPr>
        <p:spPr>
          <a:xfrm>
            <a:off x="304800" y="6096000"/>
            <a:ext cx="3733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*Census Projections</a:t>
            </a:r>
          </a:p>
          <a:p>
            <a:pPr algn="ctr"/>
            <a:r>
              <a:rPr lang="en-US" dirty="0"/>
              <a:t>^ Authors Estimates </a:t>
            </a:r>
          </a:p>
        </p:txBody>
      </p:sp>
    </p:spTree>
    <p:extLst>
      <p:ext uri="{BB962C8B-B14F-4D97-AF65-F5344CB8AC3E}">
        <p14:creationId xmlns:p14="http://schemas.microsoft.com/office/powerpoint/2010/main" val="191435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FC7C5-3D4F-4532-B837-7287393EBB85}"/>
              </a:ext>
            </a:extLst>
          </p:cNvPr>
          <p:cNvSpPr>
            <a:spLocks noGrp="1"/>
          </p:cNvSpPr>
          <p:nvPr>
            <p:ph type="title"/>
          </p:nvPr>
        </p:nvSpPr>
        <p:spPr/>
        <p:txBody>
          <a:bodyPr>
            <a:normAutofit fontScale="90000"/>
          </a:bodyPr>
          <a:lstStyle/>
          <a:p>
            <a:r>
              <a:rPr lang="en-US" dirty="0">
                <a:solidFill>
                  <a:schemeClr val="accent1">
                    <a:lumMod val="50000"/>
                  </a:schemeClr>
                </a:solidFill>
              </a:rPr>
              <a:t>BABY BOOMERS DRIVING ALONE TO WORK TAPERS WITH AGE  ACS 2017</a:t>
            </a:r>
          </a:p>
        </p:txBody>
      </p:sp>
      <p:sp>
        <p:nvSpPr>
          <p:cNvPr id="3" name="Footer Placeholder 2">
            <a:extLst>
              <a:ext uri="{FF2B5EF4-FFF2-40B4-BE49-F238E27FC236}">
                <a16:creationId xmlns:a16="http://schemas.microsoft.com/office/drawing/2014/main" id="{5B5F1EAA-3F98-466E-A0D6-C5F8E304AABD}"/>
              </a:ext>
            </a:extLst>
          </p:cNvPr>
          <p:cNvSpPr>
            <a:spLocks noGrp="1"/>
          </p:cNvSpPr>
          <p:nvPr>
            <p:ph type="ftr" sz="quarter" idx="11"/>
          </p:nvPr>
        </p:nvSpPr>
        <p:spPr/>
        <p:txBody>
          <a:bodyPr/>
          <a:lstStyle/>
          <a:p>
            <a:r>
              <a:rPr kumimoji="0" lang="en-US"/>
              <a:t>ALAN E. PISARSKI </a:t>
            </a:r>
          </a:p>
        </p:txBody>
      </p:sp>
      <p:graphicFrame>
        <p:nvGraphicFramePr>
          <p:cNvPr id="6" name="Chart 5">
            <a:extLst>
              <a:ext uri="{FF2B5EF4-FFF2-40B4-BE49-F238E27FC236}">
                <a16:creationId xmlns:a16="http://schemas.microsoft.com/office/drawing/2014/main" id="{0D3CBF1C-83FE-44EB-BA4C-34F3EE02F293}"/>
              </a:ext>
            </a:extLst>
          </p:cNvPr>
          <p:cNvGraphicFramePr>
            <a:graphicFrameLocks/>
          </p:cNvGraphicFramePr>
          <p:nvPr>
            <p:extLst>
              <p:ext uri="{D42A27DB-BD31-4B8C-83A1-F6EECF244321}">
                <p14:modId xmlns:p14="http://schemas.microsoft.com/office/powerpoint/2010/main" val="3373152853"/>
              </p:ext>
            </p:extLst>
          </p:nvPr>
        </p:nvGraphicFramePr>
        <p:xfrm>
          <a:off x="609600" y="1905000"/>
          <a:ext cx="8153400" cy="43432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8998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FD8513-9645-44CF-99FD-636FFE5746B7}"/>
              </a:ext>
            </a:extLst>
          </p:cNvPr>
          <p:cNvSpPr>
            <a:spLocks noGrp="1"/>
          </p:cNvSpPr>
          <p:nvPr>
            <p:ph type="title"/>
          </p:nvPr>
        </p:nvSpPr>
        <p:spPr/>
        <p:txBody>
          <a:bodyPr/>
          <a:lstStyle/>
          <a:p>
            <a:r>
              <a:rPr lang="en-US" b="1" dirty="0">
                <a:solidFill>
                  <a:srgbClr val="002060"/>
                </a:solidFill>
              </a:rPr>
              <a:t>Working at Home rules over 45 </a:t>
            </a:r>
          </a:p>
        </p:txBody>
      </p:sp>
      <p:sp>
        <p:nvSpPr>
          <p:cNvPr id="3" name="Footer Placeholder 2">
            <a:extLst>
              <a:ext uri="{FF2B5EF4-FFF2-40B4-BE49-F238E27FC236}">
                <a16:creationId xmlns:a16="http://schemas.microsoft.com/office/drawing/2014/main" id="{ADE51F69-0060-4A47-8A39-55EFAAA66550}"/>
              </a:ext>
            </a:extLst>
          </p:cNvPr>
          <p:cNvSpPr>
            <a:spLocks noGrp="1"/>
          </p:cNvSpPr>
          <p:nvPr>
            <p:ph type="ftr" sz="quarter" idx="11"/>
          </p:nvPr>
        </p:nvSpPr>
        <p:spPr/>
        <p:txBody>
          <a:bodyPr/>
          <a:lstStyle/>
          <a:p>
            <a:r>
              <a:rPr kumimoji="0" lang="en-US"/>
              <a:t>ALAN E. PISARSKI </a:t>
            </a:r>
          </a:p>
        </p:txBody>
      </p:sp>
      <p:graphicFrame>
        <p:nvGraphicFramePr>
          <p:cNvPr id="6" name="Chart 5">
            <a:extLst>
              <a:ext uri="{FF2B5EF4-FFF2-40B4-BE49-F238E27FC236}">
                <a16:creationId xmlns:a16="http://schemas.microsoft.com/office/drawing/2014/main" id="{611FD320-B3E0-48DA-8403-FCBA6A96ABEB}"/>
              </a:ext>
            </a:extLst>
          </p:cNvPr>
          <p:cNvGraphicFramePr>
            <a:graphicFrameLocks/>
          </p:cNvGraphicFramePr>
          <p:nvPr>
            <p:extLst>
              <p:ext uri="{D42A27DB-BD31-4B8C-83A1-F6EECF244321}">
                <p14:modId xmlns:p14="http://schemas.microsoft.com/office/powerpoint/2010/main" val="34911638"/>
              </p:ext>
            </p:extLst>
          </p:nvPr>
        </p:nvGraphicFramePr>
        <p:xfrm>
          <a:off x="609600" y="1701164"/>
          <a:ext cx="8153399" cy="454704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B50A52B-9A00-4102-B11F-4D5E72F6B82B}"/>
              </a:ext>
            </a:extLst>
          </p:cNvPr>
          <p:cNvSpPr txBox="1"/>
          <p:nvPr/>
        </p:nvSpPr>
        <p:spPr>
          <a:xfrm>
            <a:off x="8077200" y="2209800"/>
            <a:ext cx="685798" cy="276999"/>
          </a:xfrm>
          <a:prstGeom prst="rect">
            <a:avLst/>
          </a:prstGeom>
          <a:noFill/>
        </p:spPr>
        <p:txBody>
          <a:bodyPr wrap="square" rtlCol="0">
            <a:spAutoFit/>
          </a:bodyPr>
          <a:lstStyle/>
          <a:p>
            <a:r>
              <a:rPr lang="en-US" sz="1200" b="1" dirty="0">
                <a:solidFill>
                  <a:schemeClr val="accent2"/>
                </a:solidFill>
              </a:rPr>
              <a:t>10%+</a:t>
            </a:r>
          </a:p>
        </p:txBody>
      </p:sp>
    </p:spTree>
    <p:extLst>
      <p:ext uri="{BB962C8B-B14F-4D97-AF65-F5344CB8AC3E}">
        <p14:creationId xmlns:p14="http://schemas.microsoft.com/office/powerpoint/2010/main" val="4154050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0E2F0-4D4C-49A6-AD1D-4D7A36032DB9}"/>
              </a:ext>
            </a:extLst>
          </p:cNvPr>
          <p:cNvSpPr>
            <a:spLocks noGrp="1"/>
          </p:cNvSpPr>
          <p:nvPr>
            <p:ph type="title"/>
          </p:nvPr>
        </p:nvSpPr>
        <p:spPr/>
        <p:txBody>
          <a:bodyPr/>
          <a:lstStyle/>
          <a:p>
            <a:r>
              <a:rPr lang="en-US" dirty="0">
                <a:solidFill>
                  <a:srgbClr val="002060"/>
                </a:solidFill>
              </a:rPr>
              <a:t>Occupation Trends </a:t>
            </a:r>
          </a:p>
        </p:txBody>
      </p:sp>
      <p:sp>
        <p:nvSpPr>
          <p:cNvPr id="4" name="Footer Placeholder 3">
            <a:extLst>
              <a:ext uri="{FF2B5EF4-FFF2-40B4-BE49-F238E27FC236}">
                <a16:creationId xmlns:a16="http://schemas.microsoft.com/office/drawing/2014/main" id="{B8AC8ABD-B840-4619-8AAC-3A8BAB7EC9C9}"/>
              </a:ext>
            </a:extLst>
          </p:cNvPr>
          <p:cNvSpPr>
            <a:spLocks noGrp="1"/>
          </p:cNvSpPr>
          <p:nvPr>
            <p:ph type="ftr" sz="quarter" idx="11"/>
          </p:nvPr>
        </p:nvSpPr>
        <p:spPr/>
        <p:txBody>
          <a:bodyPr/>
          <a:lstStyle/>
          <a:p>
            <a:r>
              <a:rPr kumimoji="0" lang="en-US"/>
              <a:t>ALAN E. PISARSKI </a:t>
            </a:r>
          </a:p>
        </p:txBody>
      </p:sp>
      <p:sp>
        <p:nvSpPr>
          <p:cNvPr id="5" name="Content Placeholder 4">
            <a:extLst>
              <a:ext uri="{FF2B5EF4-FFF2-40B4-BE49-F238E27FC236}">
                <a16:creationId xmlns:a16="http://schemas.microsoft.com/office/drawing/2014/main" id="{7491D85E-5318-436C-81EC-35D5770BEE69}"/>
              </a:ext>
            </a:extLst>
          </p:cNvPr>
          <p:cNvSpPr>
            <a:spLocks noGrp="1"/>
          </p:cNvSpPr>
          <p:nvPr>
            <p:ph sz="quarter" idx="1"/>
          </p:nvPr>
        </p:nvSpPr>
        <p:spPr/>
        <p:txBody>
          <a:bodyPr>
            <a:normAutofit lnSpcReduction="10000"/>
          </a:bodyPr>
          <a:lstStyle/>
          <a:p>
            <a:r>
              <a:rPr lang="en-US" dirty="0"/>
              <a:t>Jobs will grow to 168 million by 2026; 7.4% growth</a:t>
            </a:r>
          </a:p>
          <a:p>
            <a:r>
              <a:rPr lang="en-US" dirty="0"/>
              <a:t>Of the 11.5 million new jobs 5 of the 10 fastest growing jobs (1.7 million) will be in the health care fields, 15% of all new jobs. Their greatest location factor will be the locations of the older populations.</a:t>
            </a:r>
          </a:p>
          <a:p>
            <a:r>
              <a:rPr lang="en-US" dirty="0"/>
              <a:t>Engineering and transportation high in growth</a:t>
            </a:r>
          </a:p>
          <a:p>
            <a:r>
              <a:rPr lang="en-US" dirty="0"/>
              <a:t>Other big factor are energy related; Gas, oil, solar and wind</a:t>
            </a:r>
          </a:p>
          <a:p>
            <a:r>
              <a:rPr lang="en-US" dirty="0"/>
              <a:t>People on disability returning to the work force </a:t>
            </a:r>
          </a:p>
          <a:p>
            <a:endParaRPr lang="en-US" dirty="0"/>
          </a:p>
        </p:txBody>
      </p:sp>
    </p:spTree>
    <p:extLst>
      <p:ext uri="{BB962C8B-B14F-4D97-AF65-F5344CB8AC3E}">
        <p14:creationId xmlns:p14="http://schemas.microsoft.com/office/powerpoint/2010/main" val="1859006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b="1" dirty="0">
                <a:solidFill>
                  <a:srgbClr val="C00000"/>
                </a:solidFill>
              </a:rPr>
              <a:t>Work Force Issues</a:t>
            </a:r>
          </a:p>
        </p:txBody>
      </p:sp>
      <p:sp>
        <p:nvSpPr>
          <p:cNvPr id="60419" name="Rectangle 3"/>
          <p:cNvSpPr>
            <a:spLocks noGrp="1" noChangeArrowheads="1"/>
          </p:cNvSpPr>
          <p:nvPr>
            <p:ph type="body" idx="1"/>
          </p:nvPr>
        </p:nvSpPr>
        <p:spPr/>
        <p:txBody>
          <a:bodyPr/>
          <a:lstStyle/>
          <a:p>
            <a:r>
              <a:rPr lang="en-US" b="1" dirty="0">
                <a:solidFill>
                  <a:schemeClr val="tx2"/>
                </a:solidFill>
              </a:rPr>
              <a:t>Skills/Specialization matches – more spreading out</a:t>
            </a:r>
          </a:p>
          <a:p>
            <a:r>
              <a:rPr lang="en-US" b="1" dirty="0">
                <a:solidFill>
                  <a:schemeClr val="tx2"/>
                </a:solidFill>
              </a:rPr>
              <a:t>Even more females in labor force</a:t>
            </a:r>
          </a:p>
          <a:p>
            <a:r>
              <a:rPr lang="en-US" b="1" dirty="0">
                <a:solidFill>
                  <a:schemeClr val="tx2"/>
                </a:solidFill>
              </a:rPr>
              <a:t>Retain older workers  in labor force</a:t>
            </a:r>
          </a:p>
          <a:p>
            <a:r>
              <a:rPr lang="en-US" b="1" dirty="0">
                <a:solidFill>
                  <a:schemeClr val="tx2"/>
                </a:solidFill>
              </a:rPr>
              <a:t>Even more variable schedules</a:t>
            </a:r>
          </a:p>
          <a:p>
            <a:r>
              <a:rPr lang="en-US" b="1" dirty="0">
                <a:solidFill>
                  <a:schemeClr val="tx2"/>
                </a:solidFill>
              </a:rPr>
              <a:t>Work hours – a lot like part time </a:t>
            </a:r>
          </a:p>
          <a:p>
            <a:r>
              <a:rPr lang="en-US" b="1" dirty="0">
                <a:solidFill>
                  <a:schemeClr val="tx2"/>
                </a:solidFill>
              </a:rPr>
              <a:t>Major immigrant labor force roles </a:t>
            </a:r>
          </a:p>
          <a:p>
            <a:r>
              <a:rPr lang="en-US" b="1" dirty="0">
                <a:solidFill>
                  <a:schemeClr val="tx2"/>
                </a:solidFill>
              </a:rPr>
              <a:t>Amenities-based employment</a:t>
            </a:r>
          </a:p>
          <a:p>
            <a:endParaRPr lang="en-US" dirty="0">
              <a:solidFill>
                <a:schemeClr val="accent2"/>
              </a:solidFill>
            </a:endParaRPr>
          </a:p>
        </p:txBody>
      </p:sp>
      <p:sp>
        <p:nvSpPr>
          <p:cNvPr id="4" name="Footer Placeholder 3"/>
          <p:cNvSpPr>
            <a:spLocks noGrp="1"/>
          </p:cNvSpPr>
          <p:nvPr>
            <p:ph type="ftr" sz="quarter" idx="11"/>
          </p:nvPr>
        </p:nvSpPr>
        <p:spPr/>
        <p:txBody>
          <a:bodyPr/>
          <a:lstStyle/>
          <a:p>
            <a:r>
              <a:rPr kumimoji="0" lang="en-US"/>
              <a:t>ALAN E. PISARSKI </a:t>
            </a:r>
          </a:p>
        </p:txBody>
      </p:sp>
    </p:spTree>
    <p:extLst>
      <p:ext uri="{BB962C8B-B14F-4D97-AF65-F5344CB8AC3E}">
        <p14:creationId xmlns:p14="http://schemas.microsoft.com/office/powerpoint/2010/main" val="1549337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ALAN E. PISARSKI </a:t>
            </a:r>
          </a:p>
        </p:txBody>
      </p:sp>
      <p:sp>
        <p:nvSpPr>
          <p:cNvPr id="491522" name="Rectangle 2"/>
          <p:cNvSpPr>
            <a:spLocks noGrp="1" noChangeArrowheads="1"/>
          </p:cNvSpPr>
          <p:nvPr>
            <p:ph type="title"/>
          </p:nvPr>
        </p:nvSpPr>
        <p:spPr>
          <a:xfrm>
            <a:off x="228600" y="274638"/>
            <a:ext cx="8686800" cy="1020762"/>
          </a:xfrm>
        </p:spPr>
        <p:txBody>
          <a:bodyPr>
            <a:normAutofit fontScale="90000"/>
          </a:bodyPr>
          <a:lstStyle/>
          <a:p>
            <a:r>
              <a:rPr lang="en-US" sz="4000" b="1" dirty="0">
                <a:solidFill>
                  <a:srgbClr val="990033"/>
                </a:solidFill>
              </a:rPr>
              <a:t>      The Future issue – Access to Workers</a:t>
            </a:r>
            <a:br>
              <a:rPr lang="en-US" sz="4000" b="1" dirty="0">
                <a:solidFill>
                  <a:srgbClr val="990033"/>
                </a:solidFill>
              </a:rPr>
            </a:br>
            <a:r>
              <a:rPr lang="en-US" sz="4000" b="1" dirty="0">
                <a:solidFill>
                  <a:srgbClr val="990033"/>
                </a:solidFill>
              </a:rPr>
              <a:t>    the winners among regions will have to:  </a:t>
            </a:r>
            <a:endParaRPr lang="en-US" sz="4000" dirty="0"/>
          </a:p>
        </p:txBody>
      </p:sp>
      <p:sp>
        <p:nvSpPr>
          <p:cNvPr id="491523" name="Rectangle 3"/>
          <p:cNvSpPr>
            <a:spLocks noGrp="1" noChangeArrowheads="1"/>
          </p:cNvSpPr>
          <p:nvPr>
            <p:ph type="body" idx="1"/>
          </p:nvPr>
        </p:nvSpPr>
        <p:spPr/>
        <p:txBody>
          <a:bodyPr>
            <a:normAutofit fontScale="92500" lnSpcReduction="20000"/>
          </a:bodyPr>
          <a:lstStyle/>
          <a:p>
            <a:endParaRPr lang="en-US" b="1" dirty="0">
              <a:solidFill>
                <a:schemeClr val="accent2"/>
              </a:solidFill>
            </a:endParaRPr>
          </a:p>
          <a:p>
            <a:r>
              <a:rPr lang="en-US" b="1" dirty="0">
                <a:solidFill>
                  <a:schemeClr val="accent2"/>
                </a:solidFill>
              </a:rPr>
              <a:t>Recognize value of auto in ACCESS TO JOBS contest</a:t>
            </a:r>
          </a:p>
          <a:p>
            <a:r>
              <a:rPr lang="en-US" b="1" dirty="0">
                <a:solidFill>
                  <a:schemeClr val="accent2"/>
                </a:solidFill>
              </a:rPr>
              <a:t>Broaden Opportunities</a:t>
            </a:r>
          </a:p>
          <a:p>
            <a:r>
              <a:rPr lang="en-US" b="1" dirty="0">
                <a:solidFill>
                  <a:schemeClr val="accent2"/>
                </a:solidFill>
              </a:rPr>
              <a:t>Promote Employer Flexibility </a:t>
            </a:r>
          </a:p>
          <a:p>
            <a:r>
              <a:rPr lang="en-US" b="1" dirty="0">
                <a:solidFill>
                  <a:schemeClr val="accent2"/>
                </a:solidFill>
              </a:rPr>
              <a:t>Support center city to suburban jobs</a:t>
            </a:r>
          </a:p>
          <a:p>
            <a:r>
              <a:rPr lang="en-US" b="1" dirty="0">
                <a:solidFill>
                  <a:schemeClr val="accent2"/>
                </a:solidFill>
              </a:rPr>
              <a:t>Support rural to suburban jobs </a:t>
            </a:r>
          </a:p>
          <a:p>
            <a:r>
              <a:rPr lang="en-US" b="1" dirty="0">
                <a:solidFill>
                  <a:schemeClr val="accent2"/>
                </a:solidFill>
              </a:rPr>
              <a:t>Older/Retirees access to old/new jobs</a:t>
            </a:r>
          </a:p>
          <a:p>
            <a:r>
              <a:rPr lang="en-US" b="1" dirty="0">
                <a:solidFill>
                  <a:schemeClr val="accent2"/>
                </a:solidFill>
              </a:rPr>
              <a:t>Part time opportunities</a:t>
            </a:r>
          </a:p>
          <a:p>
            <a:endParaRPr lang="en-US" b="1" dirty="0">
              <a:solidFill>
                <a:schemeClr val="accent2"/>
              </a:solidFill>
            </a:endParaRPr>
          </a:p>
          <a:p>
            <a:pPr algn="ctr">
              <a:buNone/>
            </a:pPr>
            <a:r>
              <a:rPr lang="en-US" b="1" dirty="0">
                <a:solidFill>
                  <a:schemeClr val="accent2"/>
                </a:solidFill>
              </a:rPr>
              <a:t>areas flunks many of these tests  </a:t>
            </a:r>
          </a:p>
          <a:p>
            <a:endParaRPr lang="en-US" b="1" dirty="0">
              <a:solidFill>
                <a:schemeClr val="accent2"/>
              </a:solidFill>
            </a:endParaRPr>
          </a:p>
        </p:txBody>
      </p:sp>
    </p:spTree>
    <p:extLst>
      <p:ext uri="{BB962C8B-B14F-4D97-AF65-F5344CB8AC3E}">
        <p14:creationId xmlns:p14="http://schemas.microsoft.com/office/powerpoint/2010/main" val="3312494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3200" dirty="0">
                <a:solidFill>
                  <a:schemeClr val="accent1">
                    <a:lumMod val="50000"/>
                  </a:schemeClr>
                </a:solidFill>
              </a:rPr>
              <a:t>SOME BASICS ABOUT CURRENT TRAVEL BEHAVIOR</a:t>
            </a:r>
          </a:p>
        </p:txBody>
      </p:sp>
      <p:sp>
        <p:nvSpPr>
          <p:cNvPr id="2" name="Title 1"/>
          <p:cNvSpPr>
            <a:spLocks noGrp="1"/>
          </p:cNvSpPr>
          <p:nvPr>
            <p:ph type="title"/>
          </p:nvPr>
        </p:nvSpPr>
        <p:spPr/>
        <p:txBody>
          <a:bodyPr>
            <a:normAutofit/>
          </a:bodyPr>
          <a:lstStyle/>
          <a:p>
            <a:r>
              <a:rPr lang="en-US" dirty="0"/>
              <a:t>WHERE WE’RE  AT NOW</a:t>
            </a:r>
          </a:p>
        </p:txBody>
      </p:sp>
      <p:sp>
        <p:nvSpPr>
          <p:cNvPr id="5" name="Footer Placeholder 4"/>
          <p:cNvSpPr>
            <a:spLocks noGrp="1"/>
          </p:cNvSpPr>
          <p:nvPr>
            <p:ph type="ftr" sz="quarter" idx="12"/>
          </p:nvPr>
        </p:nvSpPr>
        <p:spPr/>
        <p:txBody>
          <a:bodyPr/>
          <a:lstStyle/>
          <a:p>
            <a:r>
              <a:rPr kumimoji="0" lang="en-US"/>
              <a:t>ALAN E. PISARSKI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548F-3C7A-4A77-924C-9DEAF4F65384}"/>
              </a:ext>
            </a:extLst>
          </p:cNvPr>
          <p:cNvSpPr>
            <a:spLocks noGrp="1"/>
          </p:cNvSpPr>
          <p:nvPr>
            <p:ph type="title"/>
          </p:nvPr>
        </p:nvSpPr>
        <p:spPr>
          <a:xfrm>
            <a:off x="609600" y="228600"/>
            <a:ext cx="8305800" cy="990600"/>
          </a:xfrm>
        </p:spPr>
        <p:txBody>
          <a:bodyPr>
            <a:noAutofit/>
          </a:bodyPr>
          <a:lstStyle/>
          <a:p>
            <a:r>
              <a:rPr lang="en-US" sz="3600" dirty="0">
                <a:solidFill>
                  <a:schemeClr val="accent1">
                    <a:lumMod val="50000"/>
                  </a:schemeClr>
                </a:solidFill>
              </a:rPr>
              <a:t>Not much excitement in this century - so far</a:t>
            </a:r>
          </a:p>
        </p:txBody>
      </p:sp>
      <p:sp>
        <p:nvSpPr>
          <p:cNvPr id="3" name="Footer Placeholder 2">
            <a:extLst>
              <a:ext uri="{FF2B5EF4-FFF2-40B4-BE49-F238E27FC236}">
                <a16:creationId xmlns:a16="http://schemas.microsoft.com/office/drawing/2014/main" id="{7D83145E-ADEF-4B0D-8394-E5D393AE2D57}"/>
              </a:ext>
            </a:extLst>
          </p:cNvPr>
          <p:cNvSpPr>
            <a:spLocks noGrp="1"/>
          </p:cNvSpPr>
          <p:nvPr>
            <p:ph type="ftr" sz="quarter" idx="11"/>
          </p:nvPr>
        </p:nvSpPr>
        <p:spPr/>
        <p:txBody>
          <a:bodyPr/>
          <a:lstStyle/>
          <a:p>
            <a:r>
              <a:rPr kumimoji="0" lang="en-US"/>
              <a:t>ALAN E. PISARSKI </a:t>
            </a:r>
          </a:p>
        </p:txBody>
      </p:sp>
      <p:graphicFrame>
        <p:nvGraphicFramePr>
          <p:cNvPr id="4" name="Table 3">
            <a:extLst>
              <a:ext uri="{FF2B5EF4-FFF2-40B4-BE49-F238E27FC236}">
                <a16:creationId xmlns:a16="http://schemas.microsoft.com/office/drawing/2014/main" id="{96B60F18-7231-4EE7-972D-5049D1A5CF29}"/>
              </a:ext>
            </a:extLst>
          </p:cNvPr>
          <p:cNvGraphicFramePr>
            <a:graphicFrameLocks noGrp="1"/>
          </p:cNvGraphicFramePr>
          <p:nvPr>
            <p:extLst>
              <p:ext uri="{D42A27DB-BD31-4B8C-83A1-F6EECF244321}">
                <p14:modId xmlns:p14="http://schemas.microsoft.com/office/powerpoint/2010/main" val="842873345"/>
              </p:ext>
            </p:extLst>
          </p:nvPr>
        </p:nvGraphicFramePr>
        <p:xfrm>
          <a:off x="609600" y="1600200"/>
          <a:ext cx="8039100" cy="4572001"/>
        </p:xfrm>
        <a:graphic>
          <a:graphicData uri="http://schemas.openxmlformats.org/drawingml/2006/table">
            <a:tbl>
              <a:tblPr>
                <a:tableStyleId>{5C22544A-7EE6-4342-B048-85BDC9FD1C3A}</a:tableStyleId>
              </a:tblPr>
              <a:tblGrid>
                <a:gridCol w="3009899">
                  <a:extLst>
                    <a:ext uri="{9D8B030D-6E8A-4147-A177-3AD203B41FA5}">
                      <a16:colId xmlns:a16="http://schemas.microsoft.com/office/drawing/2014/main" val="8916721"/>
                    </a:ext>
                  </a:extLst>
                </a:gridCol>
                <a:gridCol w="1035322">
                  <a:extLst>
                    <a:ext uri="{9D8B030D-6E8A-4147-A177-3AD203B41FA5}">
                      <a16:colId xmlns:a16="http://schemas.microsoft.com/office/drawing/2014/main" val="483601065"/>
                    </a:ext>
                  </a:extLst>
                </a:gridCol>
                <a:gridCol w="1233133">
                  <a:extLst>
                    <a:ext uri="{9D8B030D-6E8A-4147-A177-3AD203B41FA5}">
                      <a16:colId xmlns:a16="http://schemas.microsoft.com/office/drawing/2014/main" val="3325238946"/>
                    </a:ext>
                  </a:extLst>
                </a:gridCol>
                <a:gridCol w="1361968">
                  <a:extLst>
                    <a:ext uri="{9D8B030D-6E8A-4147-A177-3AD203B41FA5}">
                      <a16:colId xmlns:a16="http://schemas.microsoft.com/office/drawing/2014/main" val="716611904"/>
                    </a:ext>
                  </a:extLst>
                </a:gridCol>
                <a:gridCol w="1398778">
                  <a:extLst>
                    <a:ext uri="{9D8B030D-6E8A-4147-A177-3AD203B41FA5}">
                      <a16:colId xmlns:a16="http://schemas.microsoft.com/office/drawing/2014/main" val="1315972536"/>
                    </a:ext>
                  </a:extLst>
                </a:gridCol>
              </a:tblGrid>
              <a:tr h="456975">
                <a:tc>
                  <a:txBody>
                    <a:bodyPr/>
                    <a:lstStyle/>
                    <a:p>
                      <a:pPr algn="ctr" rtl="0" fontAlgn="t"/>
                      <a:r>
                        <a:rPr lang="en-US" sz="2000" b="1" u="none" strike="noStrike" dirty="0">
                          <a:solidFill>
                            <a:srgbClr val="C00000"/>
                          </a:solidFill>
                          <a:effectLst/>
                        </a:rPr>
                        <a:t>  </a:t>
                      </a:r>
                      <a:endParaRPr lang="en-US" sz="2000" b="1" i="0" u="none" strike="noStrike" dirty="0">
                        <a:solidFill>
                          <a:srgbClr val="C00000"/>
                        </a:solidFill>
                        <a:effectLst/>
                        <a:latin typeface="Calibri" panose="020F0502020204030204" pitchFamily="34" charset="0"/>
                      </a:endParaRPr>
                    </a:p>
                  </a:txBody>
                  <a:tcPr marL="4974" marR="4974" marT="4974" marB="0"/>
                </a:tc>
                <a:tc>
                  <a:txBody>
                    <a:bodyPr/>
                    <a:lstStyle/>
                    <a:p>
                      <a:pPr algn="ctr" rtl="0" fontAlgn="t"/>
                      <a:r>
                        <a:rPr lang="en-US" sz="2000" b="1" u="sng" strike="noStrike" dirty="0">
                          <a:solidFill>
                            <a:schemeClr val="accent1">
                              <a:lumMod val="50000"/>
                            </a:schemeClr>
                          </a:solidFill>
                          <a:effectLst/>
                        </a:rPr>
                        <a:t>2000</a:t>
                      </a:r>
                      <a:endParaRPr lang="en-US" sz="2000" b="1" i="0" u="sng" strike="noStrike" dirty="0">
                        <a:solidFill>
                          <a:schemeClr val="accent1">
                            <a:lumMod val="50000"/>
                          </a:schemeClr>
                        </a:solidFill>
                        <a:effectLst/>
                        <a:latin typeface="Calibri" panose="020F0502020204030204" pitchFamily="34" charset="0"/>
                      </a:endParaRPr>
                    </a:p>
                  </a:txBody>
                  <a:tcPr marL="4974" marR="4974" marT="4974" marB="0"/>
                </a:tc>
                <a:tc>
                  <a:txBody>
                    <a:bodyPr/>
                    <a:lstStyle/>
                    <a:p>
                      <a:pPr algn="ctr" rtl="0" fontAlgn="t"/>
                      <a:r>
                        <a:rPr lang="en-US" sz="2000" b="1" u="sng" strike="noStrike" dirty="0">
                          <a:solidFill>
                            <a:schemeClr val="accent1">
                              <a:lumMod val="50000"/>
                            </a:schemeClr>
                          </a:solidFill>
                          <a:effectLst/>
                        </a:rPr>
                        <a:t>2017</a:t>
                      </a:r>
                      <a:endParaRPr lang="en-US" sz="2000" b="1" i="0" u="sng" strike="noStrike" dirty="0">
                        <a:solidFill>
                          <a:schemeClr val="accent1">
                            <a:lumMod val="50000"/>
                          </a:schemeClr>
                        </a:solidFill>
                        <a:effectLst/>
                        <a:latin typeface="Calibri" panose="020F0502020204030204" pitchFamily="34" charset="0"/>
                      </a:endParaRPr>
                    </a:p>
                  </a:txBody>
                  <a:tcPr marL="4974" marR="4974" marT="4974" marB="0"/>
                </a:tc>
                <a:tc>
                  <a:txBody>
                    <a:bodyPr/>
                    <a:lstStyle/>
                    <a:p>
                      <a:pPr algn="ctr" rtl="0" fontAlgn="t"/>
                      <a:r>
                        <a:rPr lang="en-US" sz="2000" b="1" u="sng" strike="noStrike" dirty="0">
                          <a:solidFill>
                            <a:schemeClr val="accent1">
                              <a:lumMod val="50000"/>
                            </a:schemeClr>
                          </a:solidFill>
                          <a:effectLst/>
                        </a:rPr>
                        <a:t>Change </a:t>
                      </a:r>
                      <a:endParaRPr lang="en-US" sz="2000" b="1" i="0" u="sng" strike="noStrike" dirty="0">
                        <a:solidFill>
                          <a:schemeClr val="accent1">
                            <a:lumMod val="50000"/>
                          </a:schemeClr>
                        </a:solidFill>
                        <a:effectLst/>
                        <a:latin typeface="Calibri" panose="020F0502020204030204" pitchFamily="34" charset="0"/>
                      </a:endParaRPr>
                    </a:p>
                  </a:txBody>
                  <a:tcPr marL="4974" marR="4974" marT="4974" marB="0"/>
                </a:tc>
                <a:tc>
                  <a:txBody>
                    <a:bodyPr/>
                    <a:lstStyle/>
                    <a:p>
                      <a:pPr algn="ctr" rtl="0" fontAlgn="t"/>
                      <a:r>
                        <a:rPr lang="en-US" sz="2000" b="1" u="sng" strike="noStrike" dirty="0">
                          <a:solidFill>
                            <a:schemeClr val="accent1">
                              <a:lumMod val="50000"/>
                            </a:schemeClr>
                          </a:solidFill>
                          <a:effectLst/>
                        </a:rPr>
                        <a:t>% Change</a:t>
                      </a:r>
                      <a:endParaRPr lang="en-US" sz="2000" b="1" i="0" u="sng" strike="noStrike" dirty="0">
                        <a:solidFill>
                          <a:schemeClr val="accent1">
                            <a:lumMod val="50000"/>
                          </a:schemeClr>
                        </a:solidFill>
                        <a:effectLst/>
                        <a:latin typeface="Calibri" panose="020F0502020204030204" pitchFamily="34" charset="0"/>
                      </a:endParaRPr>
                    </a:p>
                  </a:txBody>
                  <a:tcPr marL="4974" marR="4974" marT="4974" marB="0"/>
                </a:tc>
                <a:extLst>
                  <a:ext uri="{0D108BD9-81ED-4DB2-BD59-A6C34878D82A}">
                    <a16:rowId xmlns:a16="http://schemas.microsoft.com/office/drawing/2014/main" val="2527886142"/>
                  </a:ext>
                </a:extLst>
              </a:tr>
              <a:tr h="561194">
                <a:tc>
                  <a:txBody>
                    <a:bodyPr/>
                    <a:lstStyle/>
                    <a:p>
                      <a:pPr algn="l" rtl="0" fontAlgn="t"/>
                      <a:r>
                        <a:rPr lang="en-US" sz="2000" b="1" u="none" strike="noStrike" dirty="0">
                          <a:solidFill>
                            <a:srgbClr val="C00000"/>
                          </a:solidFill>
                          <a:effectLst/>
                        </a:rPr>
                        <a:t> Population  (</a:t>
                      </a:r>
                      <a:r>
                        <a:rPr lang="en-US" sz="1600" b="1" u="none" strike="noStrike" dirty="0">
                          <a:solidFill>
                            <a:srgbClr val="C00000"/>
                          </a:solidFill>
                          <a:effectLst/>
                        </a:rPr>
                        <a:t>millions</a:t>
                      </a:r>
                      <a:r>
                        <a:rPr lang="en-US" sz="2000" b="1" u="none" strike="noStrike" dirty="0">
                          <a:solidFill>
                            <a:srgbClr val="C00000"/>
                          </a:solidFill>
                          <a:effectLst/>
                        </a:rPr>
                        <a:t>)</a:t>
                      </a:r>
                      <a:endParaRPr lang="en-US" sz="2000" b="1" i="0" u="none" strike="noStrike" dirty="0">
                        <a:solidFill>
                          <a:srgbClr val="C00000"/>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rgbClr val="C00000"/>
                          </a:solidFill>
                          <a:effectLst/>
                        </a:rPr>
                        <a:t>281.4</a:t>
                      </a:r>
                      <a:endParaRPr lang="en-US" sz="2000" b="1" i="0" u="none" strike="noStrike" dirty="0">
                        <a:solidFill>
                          <a:srgbClr val="C00000"/>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rgbClr val="C00000"/>
                          </a:solidFill>
                          <a:effectLst/>
                        </a:rPr>
                        <a:t>325.7</a:t>
                      </a:r>
                      <a:endParaRPr lang="en-US" sz="2000" b="1" i="0" u="none" strike="noStrike" dirty="0">
                        <a:solidFill>
                          <a:srgbClr val="C00000"/>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rgbClr val="C00000"/>
                          </a:solidFill>
                          <a:effectLst/>
                        </a:rPr>
                        <a:t>44.3</a:t>
                      </a:r>
                      <a:endParaRPr lang="en-US" sz="2000" b="1" i="0" u="none" strike="noStrike" dirty="0">
                        <a:solidFill>
                          <a:srgbClr val="C00000"/>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rgbClr val="C00000"/>
                          </a:solidFill>
                          <a:effectLst/>
                        </a:rPr>
                        <a:t>15.7%</a:t>
                      </a:r>
                      <a:endParaRPr lang="en-US" sz="2000" b="1" i="0" u="none" strike="noStrike" dirty="0">
                        <a:solidFill>
                          <a:srgbClr val="C00000"/>
                        </a:solidFill>
                        <a:effectLst/>
                        <a:latin typeface="Calibri" panose="020F0502020204030204" pitchFamily="34" charset="0"/>
                      </a:endParaRPr>
                    </a:p>
                  </a:txBody>
                  <a:tcPr marL="4974" marR="4974" marT="4974" marB="0"/>
                </a:tc>
                <a:extLst>
                  <a:ext uri="{0D108BD9-81ED-4DB2-BD59-A6C34878D82A}">
                    <a16:rowId xmlns:a16="http://schemas.microsoft.com/office/drawing/2014/main" val="1459086566"/>
                  </a:ext>
                </a:extLst>
              </a:tr>
              <a:tr h="682836">
                <a:tc>
                  <a:txBody>
                    <a:bodyPr/>
                    <a:lstStyle/>
                    <a:p>
                      <a:pPr algn="l" rtl="0" fontAlgn="t"/>
                      <a:r>
                        <a:rPr lang="en-US" sz="2000" b="1" u="none" strike="noStrike" dirty="0">
                          <a:solidFill>
                            <a:schemeClr val="accent1">
                              <a:lumMod val="50000"/>
                            </a:schemeClr>
                          </a:solidFill>
                          <a:effectLst/>
                        </a:rPr>
                        <a:t> Vehicles  (</a:t>
                      </a:r>
                      <a:r>
                        <a:rPr lang="en-US" sz="1600" b="1" u="none" strike="noStrike" dirty="0">
                          <a:solidFill>
                            <a:schemeClr val="accent1">
                              <a:lumMod val="50000"/>
                            </a:schemeClr>
                          </a:solidFill>
                          <a:effectLst/>
                        </a:rPr>
                        <a:t>millions</a:t>
                      </a:r>
                      <a:r>
                        <a:rPr lang="en-US" sz="2000" b="1" u="none" strike="noStrike" dirty="0">
                          <a:solidFill>
                            <a:schemeClr val="accent1">
                              <a:lumMod val="50000"/>
                            </a:schemeClr>
                          </a:solidFill>
                          <a:effectLst/>
                        </a:rPr>
                        <a:t> -</a:t>
                      </a:r>
                      <a:r>
                        <a:rPr lang="en-US" sz="1600" b="1" u="none" strike="noStrike" dirty="0">
                          <a:solidFill>
                            <a:schemeClr val="accent1">
                              <a:lumMod val="50000"/>
                            </a:schemeClr>
                          </a:solidFill>
                          <a:effectLst/>
                        </a:rPr>
                        <a:t>2016</a:t>
                      </a:r>
                      <a:r>
                        <a:rPr lang="en-US" sz="2000" b="1" u="none" strike="noStrike" dirty="0">
                          <a:solidFill>
                            <a:schemeClr val="accent1">
                              <a:lumMod val="50000"/>
                            </a:schemeClr>
                          </a:solidFill>
                          <a:effectLst/>
                        </a:rPr>
                        <a:t> </a:t>
                      </a:r>
                      <a:r>
                        <a:rPr lang="en-US" sz="1600" b="1" u="none" strike="noStrike" dirty="0">
                          <a:solidFill>
                            <a:schemeClr val="accent1">
                              <a:lumMod val="50000"/>
                            </a:schemeClr>
                          </a:solidFill>
                          <a:effectLst/>
                        </a:rPr>
                        <a:t>data</a:t>
                      </a:r>
                      <a:r>
                        <a:rPr lang="en-US" sz="2000" b="1" u="none" strike="noStrike" dirty="0">
                          <a:solidFill>
                            <a:schemeClr val="accent1">
                              <a:lumMod val="50000"/>
                            </a:schemeClr>
                          </a:solidFill>
                          <a:effectLst/>
                        </a:rPr>
                        <a:t>)</a:t>
                      </a:r>
                      <a:endParaRPr lang="en-US" sz="2000" b="1" i="0" u="none" strike="noStrike" dirty="0">
                        <a:solidFill>
                          <a:schemeClr val="accent1">
                            <a:lumMod val="50000"/>
                          </a:schemeClr>
                        </a:solidFill>
                        <a:effectLst/>
                        <a:latin typeface="Calibri" panose="020F0502020204030204" pitchFamily="34" charset="0"/>
                      </a:endParaRPr>
                    </a:p>
                  </a:txBody>
                  <a:tcPr marL="4974" marR="4974" marT="4974" marB="0"/>
                </a:tc>
                <a:tc>
                  <a:txBody>
                    <a:bodyPr/>
                    <a:lstStyle/>
                    <a:p>
                      <a:pPr algn="ctr" rtl="0" fontAlgn="t"/>
                      <a:r>
                        <a:rPr lang="en-US" sz="2000" b="1" u="none" strike="noStrike">
                          <a:solidFill>
                            <a:schemeClr val="accent1">
                              <a:lumMod val="50000"/>
                            </a:schemeClr>
                          </a:solidFill>
                          <a:effectLst/>
                        </a:rPr>
                        <a:t>221.4</a:t>
                      </a:r>
                      <a:endParaRPr lang="en-US" sz="2000" b="1" i="0" u="none" strike="noStrike">
                        <a:solidFill>
                          <a:schemeClr val="accent1">
                            <a:lumMod val="50000"/>
                          </a:schemeClr>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chemeClr val="accent1">
                              <a:lumMod val="50000"/>
                            </a:schemeClr>
                          </a:solidFill>
                          <a:effectLst/>
                        </a:rPr>
                        <a:t>268.8</a:t>
                      </a:r>
                      <a:endParaRPr lang="en-US" sz="2000" b="1" i="0" u="none" strike="noStrike" dirty="0">
                        <a:solidFill>
                          <a:schemeClr val="accent1">
                            <a:lumMod val="50000"/>
                          </a:schemeClr>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chemeClr val="accent1">
                              <a:lumMod val="50000"/>
                            </a:schemeClr>
                          </a:solidFill>
                          <a:effectLst/>
                        </a:rPr>
                        <a:t>47.4</a:t>
                      </a:r>
                      <a:endParaRPr lang="en-US" sz="2000" b="1" i="0" u="none" strike="noStrike" dirty="0">
                        <a:solidFill>
                          <a:schemeClr val="accent1">
                            <a:lumMod val="50000"/>
                          </a:schemeClr>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chemeClr val="accent1">
                              <a:lumMod val="50000"/>
                            </a:schemeClr>
                          </a:solidFill>
                          <a:effectLst/>
                        </a:rPr>
                        <a:t>21.4%</a:t>
                      </a:r>
                      <a:endParaRPr lang="en-US" sz="2000" b="1" i="0" u="none" strike="noStrike" dirty="0">
                        <a:solidFill>
                          <a:schemeClr val="accent1">
                            <a:lumMod val="50000"/>
                          </a:schemeClr>
                        </a:solidFill>
                        <a:effectLst/>
                        <a:latin typeface="Calibri" panose="020F0502020204030204" pitchFamily="34" charset="0"/>
                      </a:endParaRPr>
                    </a:p>
                  </a:txBody>
                  <a:tcPr marL="4974" marR="4974" marT="4974" marB="0"/>
                </a:tc>
                <a:extLst>
                  <a:ext uri="{0D108BD9-81ED-4DB2-BD59-A6C34878D82A}">
                    <a16:rowId xmlns:a16="http://schemas.microsoft.com/office/drawing/2014/main" val="3521625491"/>
                  </a:ext>
                </a:extLst>
              </a:tr>
              <a:tr h="505028">
                <a:tc>
                  <a:txBody>
                    <a:bodyPr/>
                    <a:lstStyle/>
                    <a:p>
                      <a:pPr algn="l" rtl="0" fontAlgn="t"/>
                      <a:r>
                        <a:rPr lang="en-US" sz="2000" b="1" u="none" strike="noStrike" dirty="0">
                          <a:solidFill>
                            <a:srgbClr val="C00000"/>
                          </a:solidFill>
                          <a:effectLst/>
                        </a:rPr>
                        <a:t> Road System miles </a:t>
                      </a:r>
                      <a:r>
                        <a:rPr lang="en-US" sz="1600" b="1" u="none" strike="noStrike" dirty="0">
                          <a:solidFill>
                            <a:srgbClr val="C00000"/>
                          </a:solidFill>
                          <a:effectLst/>
                        </a:rPr>
                        <a:t>(millions</a:t>
                      </a:r>
                      <a:r>
                        <a:rPr lang="en-US" sz="2000" b="1" u="none" strike="noStrike" dirty="0">
                          <a:solidFill>
                            <a:srgbClr val="C00000"/>
                          </a:solidFill>
                          <a:effectLst/>
                        </a:rPr>
                        <a:t>)</a:t>
                      </a:r>
                      <a:endParaRPr lang="en-US" sz="2000" b="1" i="0" u="none" strike="noStrike" dirty="0">
                        <a:solidFill>
                          <a:srgbClr val="C00000"/>
                        </a:solidFill>
                        <a:effectLst/>
                        <a:latin typeface="Calibri" panose="020F0502020204030204" pitchFamily="34" charset="0"/>
                      </a:endParaRPr>
                    </a:p>
                  </a:txBody>
                  <a:tcPr marL="4974" marR="4974" marT="4974" marB="0"/>
                </a:tc>
                <a:tc>
                  <a:txBody>
                    <a:bodyPr/>
                    <a:lstStyle/>
                    <a:p>
                      <a:pPr algn="ctr" rtl="0" fontAlgn="t"/>
                      <a:r>
                        <a:rPr lang="en-US" sz="2000" b="1" u="none" strike="noStrike">
                          <a:solidFill>
                            <a:srgbClr val="C00000"/>
                          </a:solidFill>
                          <a:effectLst/>
                        </a:rPr>
                        <a:t>3.936</a:t>
                      </a:r>
                      <a:endParaRPr lang="en-US" sz="2000" b="1" i="0" u="none" strike="noStrike">
                        <a:solidFill>
                          <a:srgbClr val="C00000"/>
                        </a:solidFill>
                        <a:effectLst/>
                        <a:latin typeface="Calibri" panose="020F0502020204030204" pitchFamily="34" charset="0"/>
                      </a:endParaRPr>
                    </a:p>
                  </a:txBody>
                  <a:tcPr marL="4974" marR="4974" marT="4974" marB="0"/>
                </a:tc>
                <a:tc>
                  <a:txBody>
                    <a:bodyPr/>
                    <a:lstStyle/>
                    <a:p>
                      <a:pPr algn="ctr" rtl="0" fontAlgn="t"/>
                      <a:r>
                        <a:rPr lang="en-US" sz="2000" b="1" u="none" strike="noStrike">
                          <a:solidFill>
                            <a:srgbClr val="C00000"/>
                          </a:solidFill>
                          <a:effectLst/>
                        </a:rPr>
                        <a:t>4.185</a:t>
                      </a:r>
                      <a:endParaRPr lang="en-US" sz="2000" b="1" i="0" u="none" strike="noStrike">
                        <a:solidFill>
                          <a:srgbClr val="C00000"/>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rgbClr val="C00000"/>
                          </a:solidFill>
                          <a:effectLst/>
                        </a:rPr>
                        <a:t>0.249</a:t>
                      </a:r>
                      <a:endParaRPr lang="en-US" sz="2000" b="1" i="0" u="none" strike="noStrike" dirty="0">
                        <a:solidFill>
                          <a:srgbClr val="C00000"/>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rgbClr val="C00000"/>
                          </a:solidFill>
                          <a:effectLst/>
                        </a:rPr>
                        <a:t>6.3%</a:t>
                      </a:r>
                      <a:endParaRPr lang="en-US" sz="2000" b="1" i="0" u="none" strike="noStrike" dirty="0">
                        <a:solidFill>
                          <a:srgbClr val="C00000"/>
                        </a:solidFill>
                        <a:effectLst/>
                        <a:latin typeface="Calibri" panose="020F0502020204030204" pitchFamily="34" charset="0"/>
                      </a:endParaRPr>
                    </a:p>
                  </a:txBody>
                  <a:tcPr marL="4974" marR="4974" marT="4974" marB="0"/>
                </a:tc>
                <a:extLst>
                  <a:ext uri="{0D108BD9-81ED-4DB2-BD59-A6C34878D82A}">
                    <a16:rowId xmlns:a16="http://schemas.microsoft.com/office/drawing/2014/main" val="932330396"/>
                  </a:ext>
                </a:extLst>
              </a:tr>
              <a:tr h="509085">
                <a:tc>
                  <a:txBody>
                    <a:bodyPr/>
                    <a:lstStyle/>
                    <a:p>
                      <a:pPr algn="l" rtl="0" fontAlgn="t"/>
                      <a:r>
                        <a:rPr lang="en-US" sz="2000" b="1" u="none" strike="noStrike" dirty="0">
                          <a:solidFill>
                            <a:schemeClr val="accent1">
                              <a:lumMod val="50000"/>
                            </a:schemeClr>
                          </a:solidFill>
                          <a:effectLst/>
                        </a:rPr>
                        <a:t> Lane Miles (</a:t>
                      </a:r>
                      <a:r>
                        <a:rPr lang="en-US" sz="1600" b="1" u="none" strike="noStrike" dirty="0">
                          <a:solidFill>
                            <a:schemeClr val="accent1">
                              <a:lumMod val="50000"/>
                            </a:schemeClr>
                          </a:solidFill>
                          <a:effectLst/>
                        </a:rPr>
                        <a:t>millions</a:t>
                      </a:r>
                      <a:r>
                        <a:rPr lang="en-US" sz="2000" b="1" u="none" strike="noStrike" dirty="0">
                          <a:solidFill>
                            <a:schemeClr val="accent1">
                              <a:lumMod val="50000"/>
                            </a:schemeClr>
                          </a:solidFill>
                          <a:effectLst/>
                        </a:rPr>
                        <a:t>)</a:t>
                      </a:r>
                      <a:endParaRPr lang="en-US" sz="2000" b="1" i="0" u="none" strike="noStrike" dirty="0">
                        <a:solidFill>
                          <a:schemeClr val="accent1">
                            <a:lumMod val="50000"/>
                          </a:schemeClr>
                        </a:solidFill>
                        <a:effectLst/>
                        <a:latin typeface="Calibri" panose="020F0502020204030204" pitchFamily="34" charset="0"/>
                      </a:endParaRPr>
                    </a:p>
                  </a:txBody>
                  <a:tcPr marL="4974" marR="4974" marT="4974" marB="0"/>
                </a:tc>
                <a:tc>
                  <a:txBody>
                    <a:bodyPr/>
                    <a:lstStyle/>
                    <a:p>
                      <a:pPr algn="ctr" rtl="0" fontAlgn="t"/>
                      <a:r>
                        <a:rPr lang="en-US" sz="2000" b="1" u="none" strike="noStrike">
                          <a:solidFill>
                            <a:schemeClr val="accent1">
                              <a:lumMod val="50000"/>
                            </a:schemeClr>
                          </a:solidFill>
                          <a:effectLst/>
                        </a:rPr>
                        <a:t>8.224</a:t>
                      </a:r>
                      <a:endParaRPr lang="en-US" sz="2000" b="1" i="0" u="none" strike="noStrike">
                        <a:solidFill>
                          <a:schemeClr val="accent1">
                            <a:lumMod val="50000"/>
                          </a:schemeClr>
                        </a:solidFill>
                        <a:effectLst/>
                        <a:latin typeface="Calibri" panose="020F0502020204030204" pitchFamily="34" charset="0"/>
                      </a:endParaRPr>
                    </a:p>
                  </a:txBody>
                  <a:tcPr marL="4974" marR="4974" marT="4974" marB="0"/>
                </a:tc>
                <a:tc>
                  <a:txBody>
                    <a:bodyPr/>
                    <a:lstStyle/>
                    <a:p>
                      <a:pPr algn="ctr" rtl="0" fontAlgn="t"/>
                      <a:r>
                        <a:rPr lang="en-US" sz="2000" b="1" u="none" strike="noStrike">
                          <a:solidFill>
                            <a:schemeClr val="accent1">
                              <a:lumMod val="50000"/>
                            </a:schemeClr>
                          </a:solidFill>
                          <a:effectLst/>
                        </a:rPr>
                        <a:t>8.804</a:t>
                      </a:r>
                      <a:endParaRPr lang="en-US" sz="2000" b="1" i="0" u="none" strike="noStrike">
                        <a:solidFill>
                          <a:schemeClr val="accent1">
                            <a:lumMod val="50000"/>
                          </a:schemeClr>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chemeClr val="accent1">
                              <a:lumMod val="50000"/>
                            </a:schemeClr>
                          </a:solidFill>
                          <a:effectLst/>
                        </a:rPr>
                        <a:t>0.58</a:t>
                      </a:r>
                      <a:endParaRPr lang="en-US" sz="2000" b="1" i="0" u="none" strike="noStrike" dirty="0">
                        <a:solidFill>
                          <a:schemeClr val="accent1">
                            <a:lumMod val="50000"/>
                          </a:schemeClr>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chemeClr val="accent1">
                              <a:lumMod val="50000"/>
                            </a:schemeClr>
                          </a:solidFill>
                          <a:effectLst/>
                        </a:rPr>
                        <a:t>7.1%</a:t>
                      </a:r>
                      <a:endParaRPr lang="en-US" sz="2000" b="1" i="0" u="none" strike="noStrike" dirty="0">
                        <a:solidFill>
                          <a:schemeClr val="accent1">
                            <a:lumMod val="50000"/>
                          </a:schemeClr>
                        </a:solidFill>
                        <a:effectLst/>
                        <a:latin typeface="Calibri" panose="020F0502020204030204" pitchFamily="34" charset="0"/>
                      </a:endParaRPr>
                    </a:p>
                  </a:txBody>
                  <a:tcPr marL="4974" marR="4974" marT="4974" marB="0"/>
                </a:tc>
                <a:extLst>
                  <a:ext uri="{0D108BD9-81ED-4DB2-BD59-A6C34878D82A}">
                    <a16:rowId xmlns:a16="http://schemas.microsoft.com/office/drawing/2014/main" val="2272794402"/>
                  </a:ext>
                </a:extLst>
              </a:tr>
              <a:tr h="616440">
                <a:tc>
                  <a:txBody>
                    <a:bodyPr/>
                    <a:lstStyle/>
                    <a:p>
                      <a:pPr algn="l" rtl="0" fontAlgn="t"/>
                      <a:r>
                        <a:rPr lang="en-US" sz="2000" b="1" u="none" strike="noStrike" dirty="0">
                          <a:solidFill>
                            <a:srgbClr val="C00000"/>
                          </a:solidFill>
                          <a:effectLst/>
                        </a:rPr>
                        <a:t> Vehicle Miles of Travel </a:t>
                      </a:r>
                      <a:r>
                        <a:rPr lang="en-US" sz="1600" b="1" u="none" strike="noStrike" dirty="0">
                          <a:solidFill>
                            <a:srgbClr val="C00000"/>
                          </a:solidFill>
                          <a:effectLst/>
                        </a:rPr>
                        <a:t>(trillions)</a:t>
                      </a:r>
                      <a:endParaRPr lang="en-US" sz="1600" b="1" i="0" u="none" strike="noStrike" dirty="0">
                        <a:solidFill>
                          <a:srgbClr val="C00000"/>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rgbClr val="C00000"/>
                          </a:solidFill>
                          <a:effectLst/>
                        </a:rPr>
                        <a:t>2.764</a:t>
                      </a:r>
                      <a:endParaRPr lang="en-US" sz="2000" b="1" i="0" u="none" strike="noStrike" dirty="0">
                        <a:solidFill>
                          <a:srgbClr val="C00000"/>
                        </a:solidFill>
                        <a:effectLst/>
                        <a:latin typeface="Calibri" panose="020F0502020204030204" pitchFamily="34" charset="0"/>
                      </a:endParaRPr>
                    </a:p>
                  </a:txBody>
                  <a:tcPr marL="4974" marR="4974" marT="4974" marB="0"/>
                </a:tc>
                <a:tc>
                  <a:txBody>
                    <a:bodyPr/>
                    <a:lstStyle/>
                    <a:p>
                      <a:pPr algn="ctr" rtl="0" fontAlgn="t"/>
                      <a:r>
                        <a:rPr lang="en-US" sz="2000" b="1" u="none" strike="noStrike">
                          <a:solidFill>
                            <a:srgbClr val="C00000"/>
                          </a:solidFill>
                          <a:effectLst/>
                        </a:rPr>
                        <a:t>3.222</a:t>
                      </a:r>
                      <a:endParaRPr lang="en-US" sz="2000" b="1" i="0" u="none" strike="noStrike">
                        <a:solidFill>
                          <a:srgbClr val="C00000"/>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rgbClr val="C00000"/>
                          </a:solidFill>
                          <a:effectLst/>
                        </a:rPr>
                        <a:t>0.458</a:t>
                      </a:r>
                      <a:endParaRPr lang="en-US" sz="2000" b="1" i="0" u="none" strike="noStrike" dirty="0">
                        <a:solidFill>
                          <a:srgbClr val="C00000"/>
                        </a:solidFill>
                        <a:effectLst/>
                        <a:latin typeface="Calibri" panose="020F0502020204030204" pitchFamily="34" charset="0"/>
                      </a:endParaRPr>
                    </a:p>
                  </a:txBody>
                  <a:tcPr marL="4974" marR="4974" marT="4974" marB="0"/>
                </a:tc>
                <a:tc>
                  <a:txBody>
                    <a:bodyPr/>
                    <a:lstStyle/>
                    <a:p>
                      <a:pPr algn="ctr" rtl="0" fontAlgn="t"/>
                      <a:r>
                        <a:rPr lang="en-US" sz="2000" b="1" u="none" strike="noStrike" dirty="0">
                          <a:solidFill>
                            <a:srgbClr val="C00000"/>
                          </a:solidFill>
                          <a:effectLst/>
                        </a:rPr>
                        <a:t>16.6%</a:t>
                      </a:r>
                      <a:endParaRPr lang="en-US" sz="2000" b="1" i="0" u="none" strike="noStrike" dirty="0">
                        <a:solidFill>
                          <a:srgbClr val="C00000"/>
                        </a:solidFill>
                        <a:effectLst/>
                        <a:latin typeface="Calibri" panose="020F0502020204030204" pitchFamily="34" charset="0"/>
                      </a:endParaRPr>
                    </a:p>
                  </a:txBody>
                  <a:tcPr marL="4974" marR="4974" marT="4974" marB="0"/>
                </a:tc>
                <a:extLst>
                  <a:ext uri="{0D108BD9-81ED-4DB2-BD59-A6C34878D82A}">
                    <a16:rowId xmlns:a16="http://schemas.microsoft.com/office/drawing/2014/main" val="761541918"/>
                  </a:ext>
                </a:extLst>
              </a:tr>
              <a:tr h="430444">
                <a:tc>
                  <a:txBody>
                    <a:bodyPr/>
                    <a:lstStyle/>
                    <a:p>
                      <a:pPr algn="l" rtl="0" fontAlgn="t"/>
                      <a:r>
                        <a:rPr lang="en-US" sz="2000" b="1" u="none" strike="noStrike" dirty="0">
                          <a:solidFill>
                            <a:schemeClr val="accent1">
                              <a:lumMod val="50000"/>
                            </a:schemeClr>
                          </a:solidFill>
                          <a:effectLst/>
                        </a:rPr>
                        <a:t>Transit trips  (</a:t>
                      </a:r>
                      <a:r>
                        <a:rPr lang="en-US" sz="1600" b="1" u="none" strike="noStrike" dirty="0">
                          <a:solidFill>
                            <a:schemeClr val="accent1">
                              <a:lumMod val="50000"/>
                            </a:schemeClr>
                          </a:solidFill>
                          <a:effectLst/>
                        </a:rPr>
                        <a:t>billions-2015</a:t>
                      </a:r>
                      <a:r>
                        <a:rPr lang="en-US" sz="2000" b="1" u="none" strike="noStrike" dirty="0">
                          <a:solidFill>
                            <a:schemeClr val="accent1">
                              <a:lumMod val="50000"/>
                            </a:schemeClr>
                          </a:solidFill>
                          <a:effectLst/>
                        </a:rPr>
                        <a:t>) </a:t>
                      </a:r>
                      <a:endParaRPr lang="en-US" sz="2000" b="1" i="0" u="none" strike="noStrike" dirty="0">
                        <a:solidFill>
                          <a:schemeClr val="accent1">
                            <a:lumMod val="50000"/>
                          </a:schemeClr>
                        </a:solidFill>
                        <a:effectLst/>
                        <a:latin typeface="Calibri" panose="020F0502020204030204" pitchFamily="34" charset="0"/>
                      </a:endParaRPr>
                    </a:p>
                  </a:txBody>
                  <a:tcPr marL="4974" marR="4974" marT="4974" marB="0"/>
                </a:tc>
                <a:tc>
                  <a:txBody>
                    <a:bodyPr/>
                    <a:lstStyle/>
                    <a:p>
                      <a:pPr algn="ctr" fontAlgn="b"/>
                      <a:r>
                        <a:rPr lang="en-US" sz="2000" b="1" u="none" strike="noStrike" dirty="0">
                          <a:solidFill>
                            <a:schemeClr val="accent1">
                              <a:lumMod val="50000"/>
                            </a:schemeClr>
                          </a:solidFill>
                          <a:effectLst/>
                        </a:rPr>
                        <a:t>9.363</a:t>
                      </a:r>
                      <a:endParaRPr lang="en-US" sz="2000" b="1" i="0" u="none" strike="noStrike" dirty="0">
                        <a:solidFill>
                          <a:schemeClr val="accent1">
                            <a:lumMod val="50000"/>
                          </a:schemeClr>
                        </a:solidFill>
                        <a:effectLst/>
                        <a:latin typeface="Calibri" panose="020F0502020204030204" pitchFamily="34" charset="0"/>
                      </a:endParaRPr>
                    </a:p>
                  </a:txBody>
                  <a:tcPr marL="4974" marR="4974" marT="4974" marB="0" anchor="b"/>
                </a:tc>
                <a:tc>
                  <a:txBody>
                    <a:bodyPr/>
                    <a:lstStyle/>
                    <a:p>
                      <a:pPr algn="ctr" fontAlgn="b"/>
                      <a:r>
                        <a:rPr lang="en-US" sz="2000" b="1" u="none" strike="noStrike" dirty="0">
                          <a:solidFill>
                            <a:schemeClr val="accent1">
                              <a:lumMod val="50000"/>
                            </a:schemeClr>
                          </a:solidFill>
                          <a:effectLst/>
                        </a:rPr>
                        <a:t>10.599</a:t>
                      </a:r>
                      <a:endParaRPr lang="en-US" sz="2000" b="1" i="0" u="none" strike="noStrike" dirty="0">
                        <a:solidFill>
                          <a:schemeClr val="accent1">
                            <a:lumMod val="50000"/>
                          </a:schemeClr>
                        </a:solidFill>
                        <a:effectLst/>
                        <a:latin typeface="Calibri" panose="020F0502020204030204" pitchFamily="34" charset="0"/>
                      </a:endParaRPr>
                    </a:p>
                  </a:txBody>
                  <a:tcPr marL="4974" marR="4974" marT="4974" marB="0" anchor="b"/>
                </a:tc>
                <a:tc>
                  <a:txBody>
                    <a:bodyPr/>
                    <a:lstStyle/>
                    <a:p>
                      <a:pPr algn="ctr" fontAlgn="b"/>
                      <a:r>
                        <a:rPr lang="en-US" sz="2000" b="1" u="none" strike="noStrike" dirty="0">
                          <a:solidFill>
                            <a:schemeClr val="accent1">
                              <a:lumMod val="50000"/>
                            </a:schemeClr>
                          </a:solidFill>
                          <a:effectLst/>
                        </a:rPr>
                        <a:t>1,236</a:t>
                      </a:r>
                      <a:endParaRPr lang="en-US" sz="2000" b="1" i="0" u="none" strike="noStrike" dirty="0">
                        <a:solidFill>
                          <a:schemeClr val="accent1">
                            <a:lumMod val="50000"/>
                          </a:schemeClr>
                        </a:solidFill>
                        <a:effectLst/>
                        <a:latin typeface="Calibri" panose="020F0502020204030204" pitchFamily="34" charset="0"/>
                      </a:endParaRPr>
                    </a:p>
                  </a:txBody>
                  <a:tcPr marL="4974" marR="4974" marT="4974" marB="0" anchor="b"/>
                </a:tc>
                <a:tc>
                  <a:txBody>
                    <a:bodyPr/>
                    <a:lstStyle/>
                    <a:p>
                      <a:pPr algn="ctr" fontAlgn="b"/>
                      <a:r>
                        <a:rPr lang="en-US" sz="2000" b="1" u="none" strike="noStrike" dirty="0">
                          <a:solidFill>
                            <a:schemeClr val="accent1">
                              <a:lumMod val="50000"/>
                            </a:schemeClr>
                          </a:solidFill>
                          <a:effectLst/>
                        </a:rPr>
                        <a:t>13.2%</a:t>
                      </a:r>
                      <a:endParaRPr lang="en-US" sz="2000" b="1" i="0" u="none" strike="noStrike" dirty="0">
                        <a:solidFill>
                          <a:schemeClr val="accent1">
                            <a:lumMod val="50000"/>
                          </a:schemeClr>
                        </a:solidFill>
                        <a:effectLst/>
                        <a:latin typeface="Calibri" panose="020F0502020204030204" pitchFamily="34" charset="0"/>
                      </a:endParaRPr>
                    </a:p>
                  </a:txBody>
                  <a:tcPr marL="4974" marR="4974" marT="4974" marB="0" anchor="b"/>
                </a:tc>
                <a:extLst>
                  <a:ext uri="{0D108BD9-81ED-4DB2-BD59-A6C34878D82A}">
                    <a16:rowId xmlns:a16="http://schemas.microsoft.com/office/drawing/2014/main" val="3431719255"/>
                  </a:ext>
                </a:extLst>
              </a:tr>
              <a:tr h="482848">
                <a:tc>
                  <a:txBody>
                    <a:bodyPr/>
                    <a:lstStyle/>
                    <a:p>
                      <a:pPr algn="l" rtl="0" fontAlgn="b"/>
                      <a:r>
                        <a:rPr lang="en-US" sz="2000" b="1" u="none" strike="noStrike" dirty="0">
                          <a:solidFill>
                            <a:srgbClr val="C00000"/>
                          </a:solidFill>
                          <a:effectLst/>
                        </a:rPr>
                        <a:t>Av. work travel time  (</a:t>
                      </a:r>
                      <a:r>
                        <a:rPr lang="en-US" sz="1600" b="1" u="none" strike="noStrike" dirty="0">
                          <a:solidFill>
                            <a:srgbClr val="C00000"/>
                          </a:solidFill>
                          <a:effectLst/>
                        </a:rPr>
                        <a:t>mins</a:t>
                      </a:r>
                      <a:r>
                        <a:rPr lang="en-US" sz="2000" b="1" u="none" strike="noStrike" dirty="0">
                          <a:solidFill>
                            <a:srgbClr val="C00000"/>
                          </a:solidFill>
                          <a:effectLst/>
                        </a:rPr>
                        <a:t>) </a:t>
                      </a:r>
                      <a:endParaRPr lang="en-US" sz="2000" b="1" i="0" u="none" strike="noStrike" dirty="0">
                        <a:solidFill>
                          <a:srgbClr val="C00000"/>
                        </a:solidFill>
                        <a:effectLst/>
                        <a:latin typeface="Calibri" panose="020F0502020204030204" pitchFamily="34" charset="0"/>
                      </a:endParaRPr>
                    </a:p>
                  </a:txBody>
                  <a:tcPr marL="4974" marR="4974" marT="4974" marB="0" anchor="b">
                    <a:solidFill>
                      <a:schemeClr val="accent1">
                        <a:tint val="20000"/>
                      </a:schemeClr>
                    </a:solidFill>
                  </a:tcPr>
                </a:tc>
                <a:tc>
                  <a:txBody>
                    <a:bodyPr/>
                    <a:lstStyle/>
                    <a:p>
                      <a:pPr algn="ctr" rtl="0" fontAlgn="b"/>
                      <a:r>
                        <a:rPr lang="en-US" sz="2000" b="1" u="none" strike="noStrike">
                          <a:solidFill>
                            <a:srgbClr val="C00000"/>
                          </a:solidFill>
                          <a:effectLst/>
                        </a:rPr>
                        <a:t>25.5</a:t>
                      </a:r>
                      <a:endParaRPr lang="en-US" sz="2000" b="1" i="0" u="none" strike="noStrike">
                        <a:solidFill>
                          <a:srgbClr val="C00000"/>
                        </a:solidFill>
                        <a:effectLst/>
                        <a:latin typeface="Calibri" panose="020F0502020204030204" pitchFamily="34" charset="0"/>
                      </a:endParaRPr>
                    </a:p>
                  </a:txBody>
                  <a:tcPr marL="4974" marR="4974" marT="4974" marB="0" anchor="b">
                    <a:solidFill>
                      <a:schemeClr val="accent1">
                        <a:tint val="20000"/>
                      </a:schemeClr>
                    </a:solidFill>
                  </a:tcPr>
                </a:tc>
                <a:tc>
                  <a:txBody>
                    <a:bodyPr/>
                    <a:lstStyle/>
                    <a:p>
                      <a:pPr algn="ctr" rtl="0" fontAlgn="b"/>
                      <a:r>
                        <a:rPr lang="en-US" sz="2000" b="1" u="none" strike="noStrike">
                          <a:solidFill>
                            <a:srgbClr val="C00000"/>
                          </a:solidFill>
                          <a:effectLst/>
                        </a:rPr>
                        <a:t>26.9</a:t>
                      </a:r>
                      <a:endParaRPr lang="en-US" sz="2000" b="1" i="0" u="none" strike="noStrike">
                        <a:solidFill>
                          <a:srgbClr val="C00000"/>
                        </a:solidFill>
                        <a:effectLst/>
                        <a:latin typeface="Calibri" panose="020F0502020204030204" pitchFamily="34" charset="0"/>
                      </a:endParaRPr>
                    </a:p>
                  </a:txBody>
                  <a:tcPr marL="4974" marR="4974" marT="4974" marB="0" anchor="b">
                    <a:solidFill>
                      <a:schemeClr val="accent1">
                        <a:tint val="20000"/>
                      </a:schemeClr>
                    </a:solidFill>
                  </a:tcPr>
                </a:tc>
                <a:tc>
                  <a:txBody>
                    <a:bodyPr/>
                    <a:lstStyle/>
                    <a:p>
                      <a:pPr algn="ctr" rtl="0" fontAlgn="b"/>
                      <a:r>
                        <a:rPr lang="en-US" sz="2000" b="1" u="none" strike="noStrike">
                          <a:solidFill>
                            <a:srgbClr val="C00000"/>
                          </a:solidFill>
                          <a:effectLst/>
                        </a:rPr>
                        <a:t>1.4</a:t>
                      </a:r>
                      <a:endParaRPr lang="en-US" sz="2000" b="1" i="0" u="none" strike="noStrike">
                        <a:solidFill>
                          <a:srgbClr val="C00000"/>
                        </a:solidFill>
                        <a:effectLst/>
                        <a:latin typeface="Calibri" panose="020F0502020204030204" pitchFamily="34" charset="0"/>
                      </a:endParaRPr>
                    </a:p>
                  </a:txBody>
                  <a:tcPr marL="4974" marR="4974" marT="4974" marB="0" anchor="b">
                    <a:solidFill>
                      <a:schemeClr val="accent1">
                        <a:tint val="20000"/>
                      </a:schemeClr>
                    </a:solidFill>
                  </a:tcPr>
                </a:tc>
                <a:tc>
                  <a:txBody>
                    <a:bodyPr/>
                    <a:lstStyle/>
                    <a:p>
                      <a:pPr algn="ctr" rtl="0" fontAlgn="b"/>
                      <a:r>
                        <a:rPr lang="en-US" sz="2000" b="1" u="none" strike="noStrike" dirty="0">
                          <a:solidFill>
                            <a:srgbClr val="C00000"/>
                          </a:solidFill>
                          <a:effectLst/>
                        </a:rPr>
                        <a:t>5.5%</a:t>
                      </a:r>
                      <a:endParaRPr lang="en-US" sz="2000" b="1" i="0" u="none" strike="noStrike" dirty="0">
                        <a:solidFill>
                          <a:srgbClr val="C00000"/>
                        </a:solidFill>
                        <a:effectLst/>
                        <a:latin typeface="Calibri" panose="020F0502020204030204" pitchFamily="34" charset="0"/>
                      </a:endParaRPr>
                    </a:p>
                  </a:txBody>
                  <a:tcPr marL="4974" marR="4974" marT="4974" marB="0" anchor="b">
                    <a:solidFill>
                      <a:schemeClr val="accent1">
                        <a:tint val="20000"/>
                      </a:schemeClr>
                    </a:solidFill>
                  </a:tcPr>
                </a:tc>
                <a:extLst>
                  <a:ext uri="{0D108BD9-81ED-4DB2-BD59-A6C34878D82A}">
                    <a16:rowId xmlns:a16="http://schemas.microsoft.com/office/drawing/2014/main" val="618994032"/>
                  </a:ext>
                </a:extLst>
              </a:tr>
              <a:tr h="327151">
                <a:tc>
                  <a:txBody>
                    <a:bodyPr/>
                    <a:lstStyle/>
                    <a:p>
                      <a:endParaRPr lang="en-US" dirty="0"/>
                    </a:p>
                  </a:txBody>
                  <a:tcPr marL="4974" marR="4974" marT="4974" marB="0" anchor="b"/>
                </a:tc>
                <a:tc>
                  <a:txBody>
                    <a:bodyPr/>
                    <a:lstStyle/>
                    <a:p>
                      <a:endParaRPr lang="en-US" dirty="0"/>
                    </a:p>
                  </a:txBody>
                  <a:tcPr marL="4974" marR="4974" marT="4974" marB="0" anchor="b"/>
                </a:tc>
                <a:tc>
                  <a:txBody>
                    <a:bodyPr/>
                    <a:lstStyle/>
                    <a:p>
                      <a:endParaRPr lang="en-US"/>
                    </a:p>
                  </a:txBody>
                  <a:tcPr marL="4974" marR="4974" marT="4974" marB="0" anchor="b"/>
                </a:tc>
                <a:tc>
                  <a:txBody>
                    <a:bodyPr/>
                    <a:lstStyle/>
                    <a:p>
                      <a:endParaRPr lang="en-US"/>
                    </a:p>
                  </a:txBody>
                  <a:tcPr marL="4974" marR="4974" marT="4974" marB="0" anchor="b"/>
                </a:tc>
                <a:tc>
                  <a:txBody>
                    <a:bodyPr/>
                    <a:lstStyle/>
                    <a:p>
                      <a:endParaRPr lang="en-US" dirty="0"/>
                    </a:p>
                  </a:txBody>
                  <a:tcPr marL="4974" marR="4974" marT="4974" marB="0" anchor="b"/>
                </a:tc>
                <a:extLst>
                  <a:ext uri="{0D108BD9-81ED-4DB2-BD59-A6C34878D82A}">
                    <a16:rowId xmlns:a16="http://schemas.microsoft.com/office/drawing/2014/main" val="2185451227"/>
                  </a:ext>
                </a:extLst>
              </a:tr>
            </a:tbl>
          </a:graphicData>
        </a:graphic>
      </p:graphicFrame>
    </p:spTree>
    <p:extLst>
      <p:ext uri="{BB962C8B-B14F-4D97-AF65-F5344CB8AC3E}">
        <p14:creationId xmlns:p14="http://schemas.microsoft.com/office/powerpoint/2010/main" val="3125792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6B88-587C-48B4-A49F-69408D198BCA}"/>
              </a:ext>
            </a:extLst>
          </p:cNvPr>
          <p:cNvSpPr>
            <a:spLocks noGrp="1"/>
          </p:cNvSpPr>
          <p:nvPr>
            <p:ph type="title"/>
          </p:nvPr>
        </p:nvSpPr>
        <p:spPr/>
        <p:txBody>
          <a:bodyPr>
            <a:normAutofit/>
          </a:bodyPr>
          <a:lstStyle/>
          <a:p>
            <a:r>
              <a:rPr lang="en-US" dirty="0"/>
              <a:t>Major National Patterns – NHTS</a:t>
            </a:r>
          </a:p>
        </p:txBody>
      </p:sp>
      <p:sp>
        <p:nvSpPr>
          <p:cNvPr id="3" name="Footer Placeholder 2">
            <a:extLst>
              <a:ext uri="{FF2B5EF4-FFF2-40B4-BE49-F238E27FC236}">
                <a16:creationId xmlns:a16="http://schemas.microsoft.com/office/drawing/2014/main" id="{A12E5E1A-BB66-41F9-BEA3-55262868C8D0}"/>
              </a:ext>
            </a:extLst>
          </p:cNvPr>
          <p:cNvSpPr>
            <a:spLocks noGrp="1"/>
          </p:cNvSpPr>
          <p:nvPr>
            <p:ph type="ftr" sz="quarter" idx="11"/>
          </p:nvPr>
        </p:nvSpPr>
        <p:spPr/>
        <p:txBody>
          <a:bodyPr/>
          <a:lstStyle/>
          <a:p>
            <a:r>
              <a:rPr kumimoji="0" lang="en-US"/>
              <a:t>ALAN E. PISARSKI </a:t>
            </a:r>
          </a:p>
        </p:txBody>
      </p:sp>
      <p:graphicFrame>
        <p:nvGraphicFramePr>
          <p:cNvPr id="5" name="Chart 4">
            <a:extLst>
              <a:ext uri="{FF2B5EF4-FFF2-40B4-BE49-F238E27FC236}">
                <a16:creationId xmlns:a16="http://schemas.microsoft.com/office/drawing/2014/main" id="{C74C7300-0ACB-4CB6-BF32-FE069453D68E}"/>
              </a:ext>
            </a:extLst>
          </p:cNvPr>
          <p:cNvGraphicFramePr>
            <a:graphicFrameLocks/>
          </p:cNvGraphicFramePr>
          <p:nvPr>
            <p:extLst>
              <p:ext uri="{D42A27DB-BD31-4B8C-83A1-F6EECF244321}">
                <p14:modId xmlns:p14="http://schemas.microsoft.com/office/powerpoint/2010/main" val="3164276057"/>
              </p:ext>
            </p:extLst>
          </p:nvPr>
        </p:nvGraphicFramePr>
        <p:xfrm>
          <a:off x="609600" y="1828800"/>
          <a:ext cx="8153400" cy="44194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478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DA65-6992-44EF-B1E9-AF6013DB090A}"/>
              </a:ext>
            </a:extLst>
          </p:cNvPr>
          <p:cNvSpPr>
            <a:spLocks noGrp="1"/>
          </p:cNvSpPr>
          <p:nvPr>
            <p:ph type="title"/>
          </p:nvPr>
        </p:nvSpPr>
        <p:spPr>
          <a:xfrm>
            <a:off x="304800" y="228600"/>
            <a:ext cx="8610600" cy="990600"/>
          </a:xfrm>
        </p:spPr>
        <p:txBody>
          <a:bodyPr>
            <a:noAutofit/>
          </a:bodyPr>
          <a:lstStyle/>
          <a:p>
            <a:r>
              <a:rPr lang="en-US" sz="3200" b="1" dirty="0">
                <a:solidFill>
                  <a:schemeClr val="accent2"/>
                </a:solidFill>
              </a:rPr>
              <a:t>Transportation spending </a:t>
            </a:r>
            <a:r>
              <a:rPr lang="en-US" sz="3200" b="1" u="sng" dirty="0">
                <a:solidFill>
                  <a:schemeClr val="accent2"/>
                </a:solidFill>
              </a:rPr>
              <a:t>identical</a:t>
            </a:r>
            <a:r>
              <a:rPr lang="en-US" sz="3200" b="1" dirty="0">
                <a:solidFill>
                  <a:schemeClr val="accent2"/>
                </a:solidFill>
              </a:rPr>
              <a:t> in 2000 &amp; 2017</a:t>
            </a:r>
          </a:p>
        </p:txBody>
      </p:sp>
      <p:sp>
        <p:nvSpPr>
          <p:cNvPr id="3" name="Footer Placeholder 2">
            <a:extLst>
              <a:ext uri="{FF2B5EF4-FFF2-40B4-BE49-F238E27FC236}">
                <a16:creationId xmlns:a16="http://schemas.microsoft.com/office/drawing/2014/main" id="{E5F457F1-093D-4266-9FF9-18E57670D922}"/>
              </a:ext>
            </a:extLst>
          </p:cNvPr>
          <p:cNvSpPr>
            <a:spLocks noGrp="1"/>
          </p:cNvSpPr>
          <p:nvPr>
            <p:ph type="ftr" sz="quarter" idx="11"/>
          </p:nvPr>
        </p:nvSpPr>
        <p:spPr/>
        <p:txBody>
          <a:bodyPr/>
          <a:lstStyle/>
          <a:p>
            <a:r>
              <a:rPr kumimoji="0" lang="en-US"/>
              <a:t>ALAN E. PISARSKI </a:t>
            </a:r>
          </a:p>
        </p:txBody>
      </p:sp>
      <p:graphicFrame>
        <p:nvGraphicFramePr>
          <p:cNvPr id="4" name="Chart 3">
            <a:extLst>
              <a:ext uri="{FF2B5EF4-FFF2-40B4-BE49-F238E27FC236}">
                <a16:creationId xmlns:a16="http://schemas.microsoft.com/office/drawing/2014/main" id="{48076F81-E554-4450-A551-2CEA728AE537}"/>
              </a:ext>
            </a:extLst>
          </p:cNvPr>
          <p:cNvGraphicFramePr>
            <a:graphicFrameLocks/>
          </p:cNvGraphicFramePr>
          <p:nvPr>
            <p:extLst>
              <p:ext uri="{D42A27DB-BD31-4B8C-83A1-F6EECF244321}">
                <p14:modId xmlns:p14="http://schemas.microsoft.com/office/powerpoint/2010/main" val="2576847541"/>
              </p:ext>
            </p:extLst>
          </p:nvPr>
        </p:nvGraphicFramePr>
        <p:xfrm>
          <a:off x="609600" y="2057400"/>
          <a:ext cx="81534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654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3200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DEMOGRAPHY</a:t>
            </a:r>
            <a:r>
              <a:rPr lang="en-US" dirty="0"/>
              <a:t> </a:t>
            </a:r>
          </a:p>
        </p:txBody>
      </p:sp>
      <p:sp>
        <p:nvSpPr>
          <p:cNvPr id="4" name="Rectangle 3"/>
          <p:cNvSpPr/>
          <p:nvPr/>
        </p:nvSpPr>
        <p:spPr>
          <a:xfrm>
            <a:off x="4876800" y="8382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GEOGRAPHY</a:t>
            </a:r>
            <a:r>
              <a:rPr lang="en-US" dirty="0"/>
              <a:t> </a:t>
            </a:r>
          </a:p>
        </p:txBody>
      </p:sp>
      <p:sp>
        <p:nvSpPr>
          <p:cNvPr id="7" name="Oval 6"/>
          <p:cNvSpPr/>
          <p:nvPr/>
        </p:nvSpPr>
        <p:spPr>
          <a:xfrm>
            <a:off x="2133600" y="2362200"/>
            <a:ext cx="4648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t>TRANSPORTATION</a:t>
            </a:r>
            <a:r>
              <a:rPr lang="en-US" dirty="0"/>
              <a:t> </a:t>
            </a:r>
          </a:p>
        </p:txBody>
      </p:sp>
      <p:sp>
        <p:nvSpPr>
          <p:cNvPr id="8" name="Right Arrow 7"/>
          <p:cNvSpPr/>
          <p:nvPr/>
        </p:nvSpPr>
        <p:spPr>
          <a:xfrm rot="3188761">
            <a:off x="3200400" y="2133600"/>
            <a:ext cx="1055688" cy="48418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rot="8430171">
            <a:off x="4376738" y="2032000"/>
            <a:ext cx="1055687" cy="4857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6" name="TextBox 8"/>
          <p:cNvSpPr txBox="1">
            <a:spLocks noChangeArrowheads="1"/>
          </p:cNvSpPr>
          <p:nvPr/>
        </p:nvSpPr>
        <p:spPr bwMode="auto">
          <a:xfrm>
            <a:off x="1752600" y="0"/>
            <a:ext cx="5943600" cy="830263"/>
          </a:xfrm>
          <a:prstGeom prst="rect">
            <a:avLst/>
          </a:prstGeom>
          <a:noFill/>
          <a:ln w="9525">
            <a:noFill/>
            <a:miter lim="800000"/>
            <a:headEnd/>
            <a:tailEnd/>
          </a:ln>
        </p:spPr>
        <p:txBody>
          <a:bodyPr wrap="square">
            <a:spAutoFit/>
          </a:bodyPr>
          <a:lstStyle/>
          <a:p>
            <a:r>
              <a:rPr lang="en-US" sz="2400" b="1" dirty="0">
                <a:solidFill>
                  <a:srgbClr val="C00000"/>
                </a:solidFill>
              </a:rPr>
              <a:t>Transportation is the collision of </a:t>
            </a:r>
          </a:p>
          <a:p>
            <a:r>
              <a:rPr lang="en-US" sz="2400" b="1" dirty="0">
                <a:solidFill>
                  <a:srgbClr val="C00000"/>
                </a:solidFill>
              </a:rPr>
              <a:t>     demography with geography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A6CC9-87EC-46BA-B004-80C21B3F6B9A}"/>
              </a:ext>
            </a:extLst>
          </p:cNvPr>
          <p:cNvSpPr>
            <a:spLocks noGrp="1"/>
          </p:cNvSpPr>
          <p:nvPr>
            <p:ph type="title"/>
          </p:nvPr>
        </p:nvSpPr>
        <p:spPr/>
        <p:txBody>
          <a:bodyPr>
            <a:noAutofit/>
          </a:bodyPr>
          <a:lstStyle/>
          <a:p>
            <a:pPr algn="ctr"/>
            <a:r>
              <a:rPr lang="en-US" sz="3600" b="1" dirty="0">
                <a:solidFill>
                  <a:schemeClr val="accent2"/>
                </a:solidFill>
              </a:rPr>
              <a:t>All Spending Grew 18%</a:t>
            </a:r>
            <a:br>
              <a:rPr lang="en-US" sz="3600" b="1" dirty="0">
                <a:solidFill>
                  <a:schemeClr val="accent2"/>
                </a:solidFill>
              </a:rPr>
            </a:br>
            <a:r>
              <a:rPr lang="en-US" sz="3600" b="1" dirty="0">
                <a:solidFill>
                  <a:schemeClr val="accent2"/>
                </a:solidFill>
              </a:rPr>
              <a:t>so transportation share declined </a:t>
            </a:r>
          </a:p>
        </p:txBody>
      </p:sp>
      <p:sp>
        <p:nvSpPr>
          <p:cNvPr id="3" name="Footer Placeholder 2">
            <a:extLst>
              <a:ext uri="{FF2B5EF4-FFF2-40B4-BE49-F238E27FC236}">
                <a16:creationId xmlns:a16="http://schemas.microsoft.com/office/drawing/2014/main" id="{CE07FC28-5DF2-409E-A2BA-DF74F3BDFB21}"/>
              </a:ext>
            </a:extLst>
          </p:cNvPr>
          <p:cNvSpPr>
            <a:spLocks noGrp="1"/>
          </p:cNvSpPr>
          <p:nvPr>
            <p:ph type="ftr" sz="quarter" idx="11"/>
          </p:nvPr>
        </p:nvSpPr>
        <p:spPr/>
        <p:txBody>
          <a:bodyPr/>
          <a:lstStyle/>
          <a:p>
            <a:r>
              <a:rPr kumimoji="0" lang="en-US"/>
              <a:t>ALAN E. PISARSKI </a:t>
            </a:r>
          </a:p>
        </p:txBody>
      </p:sp>
      <p:graphicFrame>
        <p:nvGraphicFramePr>
          <p:cNvPr id="4" name="Chart 3">
            <a:extLst>
              <a:ext uri="{FF2B5EF4-FFF2-40B4-BE49-F238E27FC236}">
                <a16:creationId xmlns:a16="http://schemas.microsoft.com/office/drawing/2014/main" id="{EA526E2D-4B13-4E3F-A2B8-403E7BAE44E4}"/>
              </a:ext>
            </a:extLst>
          </p:cNvPr>
          <p:cNvGraphicFramePr>
            <a:graphicFrameLocks/>
          </p:cNvGraphicFramePr>
          <p:nvPr>
            <p:extLst>
              <p:ext uri="{D42A27DB-BD31-4B8C-83A1-F6EECF244321}">
                <p14:modId xmlns:p14="http://schemas.microsoft.com/office/powerpoint/2010/main" val="1183345307"/>
              </p:ext>
            </p:extLst>
          </p:nvPr>
        </p:nvGraphicFramePr>
        <p:xfrm>
          <a:off x="609600" y="1752600"/>
          <a:ext cx="80772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736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5A4D-DA3F-4957-8FF7-44D2BB7B155D}"/>
              </a:ext>
            </a:extLst>
          </p:cNvPr>
          <p:cNvSpPr>
            <a:spLocks noGrp="1"/>
          </p:cNvSpPr>
          <p:nvPr>
            <p:ph type="title"/>
          </p:nvPr>
        </p:nvSpPr>
        <p:spPr/>
        <p:txBody>
          <a:bodyPr>
            <a:normAutofit fontScale="90000"/>
          </a:bodyPr>
          <a:lstStyle/>
          <a:p>
            <a:r>
              <a:rPr lang="en-US" dirty="0">
                <a:solidFill>
                  <a:srgbClr val="0070C0"/>
                </a:solidFill>
              </a:rPr>
              <a:t>Earners are the key to transportation spending </a:t>
            </a:r>
          </a:p>
        </p:txBody>
      </p:sp>
      <p:sp>
        <p:nvSpPr>
          <p:cNvPr id="3" name="Footer Placeholder 2">
            <a:extLst>
              <a:ext uri="{FF2B5EF4-FFF2-40B4-BE49-F238E27FC236}">
                <a16:creationId xmlns:a16="http://schemas.microsoft.com/office/drawing/2014/main" id="{8D3D2F13-85BF-4D8D-8A9D-4ED7200592B0}"/>
              </a:ext>
            </a:extLst>
          </p:cNvPr>
          <p:cNvSpPr>
            <a:spLocks noGrp="1"/>
          </p:cNvSpPr>
          <p:nvPr>
            <p:ph type="ftr" sz="quarter" idx="11"/>
          </p:nvPr>
        </p:nvSpPr>
        <p:spPr/>
        <p:txBody>
          <a:bodyPr/>
          <a:lstStyle/>
          <a:p>
            <a:r>
              <a:rPr kumimoji="0" lang="en-US"/>
              <a:t>ALAN E. PISARSKI </a:t>
            </a:r>
          </a:p>
        </p:txBody>
      </p:sp>
      <p:graphicFrame>
        <p:nvGraphicFramePr>
          <p:cNvPr id="5" name="Chart 4">
            <a:extLst>
              <a:ext uri="{FF2B5EF4-FFF2-40B4-BE49-F238E27FC236}">
                <a16:creationId xmlns:a16="http://schemas.microsoft.com/office/drawing/2014/main" id="{1AC4252E-3E5B-4F0C-9E4B-5C21B17F0BD6}"/>
              </a:ext>
            </a:extLst>
          </p:cNvPr>
          <p:cNvGraphicFramePr>
            <a:graphicFrameLocks/>
          </p:cNvGraphicFramePr>
          <p:nvPr>
            <p:extLst>
              <p:ext uri="{D42A27DB-BD31-4B8C-83A1-F6EECF244321}">
                <p14:modId xmlns:p14="http://schemas.microsoft.com/office/powerpoint/2010/main" val="2814125763"/>
              </p:ext>
            </p:extLst>
          </p:nvPr>
        </p:nvGraphicFramePr>
        <p:xfrm>
          <a:off x="609600" y="1752600"/>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5747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BDFFC8-8200-45BE-BED7-F4EB663093AF}"/>
              </a:ext>
            </a:extLst>
          </p:cNvPr>
          <p:cNvSpPr>
            <a:spLocks noGrp="1"/>
          </p:cNvSpPr>
          <p:nvPr>
            <p:ph type="title"/>
          </p:nvPr>
        </p:nvSpPr>
        <p:spPr/>
        <p:txBody>
          <a:bodyPr>
            <a:normAutofit fontScale="90000"/>
          </a:bodyPr>
          <a:lstStyle/>
          <a:p>
            <a:r>
              <a:rPr lang="en-US" dirty="0">
                <a:solidFill>
                  <a:srgbClr val="0070C0"/>
                </a:solidFill>
              </a:rPr>
              <a:t>The retired and non-working household</a:t>
            </a:r>
            <a:br>
              <a:rPr lang="en-US" dirty="0">
                <a:solidFill>
                  <a:srgbClr val="0070C0"/>
                </a:solidFill>
              </a:rPr>
            </a:br>
            <a:r>
              <a:rPr lang="en-US" dirty="0">
                <a:solidFill>
                  <a:srgbClr val="0070C0"/>
                </a:solidFill>
              </a:rPr>
              <a:t> a key economic factor </a:t>
            </a:r>
          </a:p>
        </p:txBody>
      </p:sp>
      <p:sp>
        <p:nvSpPr>
          <p:cNvPr id="3" name="Footer Placeholder 2">
            <a:extLst>
              <a:ext uri="{FF2B5EF4-FFF2-40B4-BE49-F238E27FC236}">
                <a16:creationId xmlns:a16="http://schemas.microsoft.com/office/drawing/2014/main" id="{036DB7CD-2893-4931-869A-A61E8F08E276}"/>
              </a:ext>
            </a:extLst>
          </p:cNvPr>
          <p:cNvSpPr>
            <a:spLocks noGrp="1"/>
          </p:cNvSpPr>
          <p:nvPr>
            <p:ph type="ftr" sz="quarter" idx="11"/>
          </p:nvPr>
        </p:nvSpPr>
        <p:spPr>
          <a:xfrm>
            <a:off x="609600" y="6297468"/>
            <a:ext cx="5421083" cy="365125"/>
          </a:xfrm>
        </p:spPr>
        <p:txBody>
          <a:bodyPr/>
          <a:lstStyle/>
          <a:p>
            <a:r>
              <a:rPr kumimoji="0" lang="en-US"/>
              <a:t>ALAN E. PISARSKI </a:t>
            </a:r>
          </a:p>
        </p:txBody>
      </p:sp>
      <p:sp>
        <p:nvSpPr>
          <p:cNvPr id="7" name="Text Placeholder 6">
            <a:extLst>
              <a:ext uri="{FF2B5EF4-FFF2-40B4-BE49-F238E27FC236}">
                <a16:creationId xmlns:a16="http://schemas.microsoft.com/office/drawing/2014/main" id="{141C32A2-88A4-47B0-9B51-C5FA0417723B}"/>
              </a:ext>
            </a:extLst>
          </p:cNvPr>
          <p:cNvSpPr>
            <a:spLocks noGrp="1"/>
          </p:cNvSpPr>
          <p:nvPr>
            <p:ph type="body" idx="2"/>
          </p:nvPr>
        </p:nvSpPr>
        <p:spPr/>
        <p:txBody>
          <a:bodyPr/>
          <a:lstStyle/>
          <a:p>
            <a:r>
              <a:rPr lang="en-US" dirty="0"/>
              <a:t>Non-workers A substantial share of the population (14%)</a:t>
            </a:r>
          </a:p>
          <a:p>
            <a:r>
              <a:rPr lang="en-US" dirty="0"/>
              <a:t>Almost 50 million people</a:t>
            </a:r>
          </a:p>
          <a:p>
            <a:r>
              <a:rPr lang="en-US" dirty="0"/>
              <a:t>Lower transportation spending </a:t>
            </a:r>
          </a:p>
        </p:txBody>
      </p:sp>
      <p:sp>
        <p:nvSpPr>
          <p:cNvPr id="6" name="Content Placeholder 5">
            <a:extLst>
              <a:ext uri="{FF2B5EF4-FFF2-40B4-BE49-F238E27FC236}">
                <a16:creationId xmlns:a16="http://schemas.microsoft.com/office/drawing/2014/main" id="{2C47E047-3A3F-41E6-8FA7-DC1EE2BD876F}"/>
              </a:ext>
            </a:extLst>
          </p:cNvPr>
          <p:cNvSpPr>
            <a:spLocks noGrp="1"/>
          </p:cNvSpPr>
          <p:nvPr>
            <p:ph sz="quarter" idx="1"/>
          </p:nvPr>
        </p:nvSpPr>
        <p:spPr/>
        <p:txBody>
          <a:bodyPr/>
          <a:lstStyle/>
          <a:p>
            <a:endParaRPr lang="en-US" dirty="0"/>
          </a:p>
        </p:txBody>
      </p:sp>
      <p:graphicFrame>
        <p:nvGraphicFramePr>
          <p:cNvPr id="4" name="Table 3">
            <a:extLst>
              <a:ext uri="{FF2B5EF4-FFF2-40B4-BE49-F238E27FC236}">
                <a16:creationId xmlns:a16="http://schemas.microsoft.com/office/drawing/2014/main" id="{4B867521-7A9A-4BE8-ADC6-E75EF2E422B2}"/>
              </a:ext>
            </a:extLst>
          </p:cNvPr>
          <p:cNvGraphicFramePr>
            <a:graphicFrameLocks noGrp="1"/>
          </p:cNvGraphicFramePr>
          <p:nvPr>
            <p:extLst>
              <p:ext uri="{D42A27DB-BD31-4B8C-83A1-F6EECF244321}">
                <p14:modId xmlns:p14="http://schemas.microsoft.com/office/powerpoint/2010/main" val="1724915331"/>
              </p:ext>
            </p:extLst>
          </p:nvPr>
        </p:nvGraphicFramePr>
        <p:xfrm>
          <a:off x="2362199" y="1828800"/>
          <a:ext cx="5995555" cy="4075090"/>
        </p:xfrm>
        <a:graphic>
          <a:graphicData uri="http://schemas.openxmlformats.org/drawingml/2006/table">
            <a:tbl>
              <a:tblPr>
                <a:tableStyleId>{5C22544A-7EE6-4342-B048-85BDC9FD1C3A}</a:tableStyleId>
              </a:tblPr>
              <a:tblGrid>
                <a:gridCol w="2743729">
                  <a:extLst>
                    <a:ext uri="{9D8B030D-6E8A-4147-A177-3AD203B41FA5}">
                      <a16:colId xmlns:a16="http://schemas.microsoft.com/office/drawing/2014/main" val="1736712402"/>
                    </a:ext>
                  </a:extLst>
                </a:gridCol>
                <a:gridCol w="1625913">
                  <a:extLst>
                    <a:ext uri="{9D8B030D-6E8A-4147-A177-3AD203B41FA5}">
                      <a16:colId xmlns:a16="http://schemas.microsoft.com/office/drawing/2014/main" val="560874411"/>
                    </a:ext>
                  </a:extLst>
                </a:gridCol>
                <a:gridCol w="1625913">
                  <a:extLst>
                    <a:ext uri="{9D8B030D-6E8A-4147-A177-3AD203B41FA5}">
                      <a16:colId xmlns:a16="http://schemas.microsoft.com/office/drawing/2014/main" val="46846173"/>
                    </a:ext>
                  </a:extLst>
                </a:gridCol>
              </a:tblGrid>
              <a:tr h="752534">
                <a:tc>
                  <a:txBody>
                    <a:bodyPr/>
                    <a:lstStyle/>
                    <a:p>
                      <a:pPr algn="l" fontAlgn="b"/>
                      <a:r>
                        <a:rPr lang="en-US" sz="2200" b="1" i="0" u="none" strike="noStrike" dirty="0">
                          <a:solidFill>
                            <a:srgbClr val="0070C0"/>
                          </a:solidFill>
                          <a:effectLst/>
                        </a:rPr>
                        <a:t>NON-WORKER UNITS  </a:t>
                      </a:r>
                      <a:endParaRPr lang="en-US" sz="22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2200" b="1" i="0" u="none" strike="noStrike" dirty="0">
                          <a:solidFill>
                            <a:srgbClr val="0070C0"/>
                          </a:solidFill>
                          <a:effectLst/>
                        </a:rPr>
                        <a:t>single </a:t>
                      </a:r>
                      <a:r>
                        <a:rPr lang="en-US" sz="2200" b="1" i="0" u="none" strike="noStrike" baseline="0" dirty="0">
                          <a:solidFill>
                            <a:srgbClr val="0070C0"/>
                          </a:solidFill>
                          <a:effectLst/>
                        </a:rPr>
                        <a:t>consumer</a:t>
                      </a:r>
                      <a:r>
                        <a:rPr lang="en-US" sz="2200" b="1" i="0" u="none" strike="noStrike" dirty="0">
                          <a:solidFill>
                            <a:srgbClr val="0070C0"/>
                          </a:solidFill>
                          <a:effectLst/>
                        </a:rPr>
                        <a:t> </a:t>
                      </a:r>
                      <a:endParaRPr lang="en-US" sz="22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2200" b="1" i="0" u="none" strike="noStrike" dirty="0">
                          <a:solidFill>
                            <a:srgbClr val="0070C0"/>
                          </a:solidFill>
                          <a:effectLst/>
                        </a:rPr>
                        <a:t>consumer unit 2+</a:t>
                      </a:r>
                      <a:endParaRPr lang="en-US" sz="2200" b="1" i="0" u="none" strike="noStrike" dirty="0">
                        <a:solidFill>
                          <a:srgbClr val="0070C0"/>
                        </a:solidFill>
                        <a:effectLst/>
                        <a:latin typeface="Arial" panose="020B0604020202020204" pitchFamily="34" charset="0"/>
                      </a:endParaRPr>
                    </a:p>
                  </a:txBody>
                  <a:tcPr marL="7620" marR="7620" marT="7620" marB="0" anchor="b">
                    <a:noFill/>
                  </a:tcPr>
                </a:tc>
                <a:extLst>
                  <a:ext uri="{0D108BD9-81ED-4DB2-BD59-A6C34878D82A}">
                    <a16:rowId xmlns:a16="http://schemas.microsoft.com/office/drawing/2014/main" val="2996471031"/>
                  </a:ext>
                </a:extLst>
              </a:tr>
              <a:tr h="376267">
                <a:tc>
                  <a:txBody>
                    <a:bodyPr/>
                    <a:lstStyle/>
                    <a:p>
                      <a:pPr algn="l" fontAlgn="b"/>
                      <a:r>
                        <a:rPr lang="en-US" sz="1800" b="1" i="0" u="none" strike="noStrike" dirty="0">
                          <a:solidFill>
                            <a:srgbClr val="0070C0"/>
                          </a:solidFill>
                          <a:effectLst/>
                        </a:rPr>
                        <a:t>persons per unit</a:t>
                      </a:r>
                      <a:endParaRPr lang="en-US" sz="18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1</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2.3</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extLst>
                  <a:ext uri="{0D108BD9-81ED-4DB2-BD59-A6C34878D82A}">
                    <a16:rowId xmlns:a16="http://schemas.microsoft.com/office/drawing/2014/main" val="3889153548"/>
                  </a:ext>
                </a:extLst>
              </a:tr>
              <a:tr h="376267">
                <a:tc>
                  <a:txBody>
                    <a:bodyPr/>
                    <a:lstStyle/>
                    <a:p>
                      <a:pPr algn="l" fontAlgn="b"/>
                      <a:r>
                        <a:rPr lang="en-US" sz="1800" b="1" i="0" u="none" strike="noStrike" dirty="0">
                          <a:solidFill>
                            <a:srgbClr val="0070C0"/>
                          </a:solidFill>
                          <a:effectLst/>
                        </a:rPr>
                        <a:t>units (thousands)</a:t>
                      </a:r>
                      <a:endParaRPr lang="en-US" sz="18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16,431</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13,140</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extLst>
                  <a:ext uri="{0D108BD9-81ED-4DB2-BD59-A6C34878D82A}">
                    <a16:rowId xmlns:a16="http://schemas.microsoft.com/office/drawing/2014/main" val="3658107525"/>
                  </a:ext>
                </a:extLst>
              </a:tr>
              <a:tr h="376267">
                <a:tc>
                  <a:txBody>
                    <a:bodyPr/>
                    <a:lstStyle/>
                    <a:p>
                      <a:pPr algn="l" fontAlgn="b"/>
                      <a:r>
                        <a:rPr lang="en-US" sz="2000" b="1" i="0" u="none" strike="noStrike" dirty="0">
                          <a:solidFill>
                            <a:srgbClr val="0070C0"/>
                          </a:solidFill>
                          <a:effectLst/>
                        </a:rPr>
                        <a:t>persons (thousands)</a:t>
                      </a:r>
                      <a:endParaRPr lang="en-US" sz="20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16,431</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30222</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extLst>
                  <a:ext uri="{0D108BD9-81ED-4DB2-BD59-A6C34878D82A}">
                    <a16:rowId xmlns:a16="http://schemas.microsoft.com/office/drawing/2014/main" val="1156932215"/>
                  </a:ext>
                </a:extLst>
              </a:tr>
              <a:tr h="376267">
                <a:tc>
                  <a:txBody>
                    <a:bodyPr/>
                    <a:lstStyle/>
                    <a:p>
                      <a:pPr algn="l" fontAlgn="b"/>
                      <a:r>
                        <a:rPr lang="en-US" sz="2000" b="1" i="0" u="none" strike="noStrike" dirty="0">
                          <a:solidFill>
                            <a:srgbClr val="0070C0"/>
                          </a:solidFill>
                          <a:effectLst/>
                        </a:rPr>
                        <a:t>children under 18</a:t>
                      </a:r>
                      <a:endParaRPr lang="en-US" sz="20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a:solidFill>
                            <a:srgbClr val="0070C0"/>
                          </a:solidFill>
                          <a:effectLst/>
                        </a:rPr>
                        <a:t>-</a:t>
                      </a:r>
                      <a:endParaRPr lang="en-US" sz="1600" b="1" i="0" u="none" strike="noStrike">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0.3</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extLst>
                  <a:ext uri="{0D108BD9-81ED-4DB2-BD59-A6C34878D82A}">
                    <a16:rowId xmlns:a16="http://schemas.microsoft.com/office/drawing/2014/main" val="1374691409"/>
                  </a:ext>
                </a:extLst>
              </a:tr>
              <a:tr h="376267">
                <a:tc>
                  <a:txBody>
                    <a:bodyPr/>
                    <a:lstStyle/>
                    <a:p>
                      <a:pPr algn="l" fontAlgn="b"/>
                      <a:r>
                        <a:rPr lang="en-US" sz="2000" b="1" i="0" u="none" strike="noStrike" dirty="0">
                          <a:solidFill>
                            <a:srgbClr val="0070C0"/>
                          </a:solidFill>
                          <a:effectLst/>
                        </a:rPr>
                        <a:t>adults 65 and over</a:t>
                      </a:r>
                      <a:endParaRPr lang="en-US" sz="20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a:solidFill>
                            <a:srgbClr val="0070C0"/>
                          </a:solidFill>
                          <a:effectLst/>
                        </a:rPr>
                        <a:t>0.7</a:t>
                      </a:r>
                      <a:endParaRPr lang="en-US" sz="1600" b="1" i="0" u="none" strike="noStrike">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1.3</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extLst>
                  <a:ext uri="{0D108BD9-81ED-4DB2-BD59-A6C34878D82A}">
                    <a16:rowId xmlns:a16="http://schemas.microsoft.com/office/drawing/2014/main" val="934592009"/>
                  </a:ext>
                </a:extLst>
              </a:tr>
              <a:tr h="376267">
                <a:tc>
                  <a:txBody>
                    <a:bodyPr/>
                    <a:lstStyle/>
                    <a:p>
                      <a:pPr algn="l" fontAlgn="b"/>
                      <a:r>
                        <a:rPr lang="en-US" sz="2000" b="1" i="0" u="none" strike="noStrike" dirty="0">
                          <a:solidFill>
                            <a:srgbClr val="0070C0"/>
                          </a:solidFill>
                          <a:effectLst/>
                        </a:rPr>
                        <a:t>vehicles</a:t>
                      </a:r>
                      <a:endParaRPr lang="en-US" sz="20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a:solidFill>
                            <a:srgbClr val="0070C0"/>
                          </a:solidFill>
                          <a:effectLst/>
                        </a:rPr>
                        <a:t>1</a:t>
                      </a:r>
                      <a:endParaRPr lang="en-US" sz="1600" b="1" i="0" u="none" strike="noStrike">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1.9</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extLst>
                  <a:ext uri="{0D108BD9-81ED-4DB2-BD59-A6C34878D82A}">
                    <a16:rowId xmlns:a16="http://schemas.microsoft.com/office/drawing/2014/main" val="336653919"/>
                  </a:ext>
                </a:extLst>
              </a:tr>
              <a:tr h="376267">
                <a:tc>
                  <a:txBody>
                    <a:bodyPr/>
                    <a:lstStyle/>
                    <a:p>
                      <a:pPr algn="l" fontAlgn="b"/>
                      <a:r>
                        <a:rPr lang="en-US" sz="2000" b="1" i="0" u="none" strike="noStrike" dirty="0">
                          <a:solidFill>
                            <a:srgbClr val="0070C0"/>
                          </a:solidFill>
                          <a:effectLst/>
                        </a:rPr>
                        <a:t>total spending </a:t>
                      </a:r>
                      <a:endParaRPr lang="en-US" sz="20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$30,075</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$50,040</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extLst>
                  <a:ext uri="{0D108BD9-81ED-4DB2-BD59-A6C34878D82A}">
                    <a16:rowId xmlns:a16="http://schemas.microsoft.com/office/drawing/2014/main" val="2649338115"/>
                  </a:ext>
                </a:extLst>
              </a:tr>
              <a:tr h="376267">
                <a:tc>
                  <a:txBody>
                    <a:bodyPr/>
                    <a:lstStyle/>
                    <a:p>
                      <a:pPr algn="l" fontAlgn="b"/>
                      <a:r>
                        <a:rPr lang="en-US" sz="2000" b="1" i="0" u="none" strike="noStrike" dirty="0">
                          <a:solidFill>
                            <a:srgbClr val="0070C0"/>
                          </a:solidFill>
                          <a:effectLst/>
                        </a:rPr>
                        <a:t>trans  spending </a:t>
                      </a:r>
                      <a:endParaRPr lang="en-US" sz="20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 $4,224</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 $7,455</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extLst>
                  <a:ext uri="{0D108BD9-81ED-4DB2-BD59-A6C34878D82A}">
                    <a16:rowId xmlns:a16="http://schemas.microsoft.com/office/drawing/2014/main" val="974253990"/>
                  </a:ext>
                </a:extLst>
              </a:tr>
              <a:tr h="47330">
                <a:tc>
                  <a:txBody>
                    <a:bodyPr/>
                    <a:lstStyle/>
                    <a:p>
                      <a:pPr algn="l" fontAlgn="b"/>
                      <a:r>
                        <a:rPr lang="en-US" sz="2000" b="1" i="0" u="none" strike="noStrike" dirty="0">
                          <a:solidFill>
                            <a:srgbClr val="0070C0"/>
                          </a:solidFill>
                          <a:effectLst/>
                        </a:rPr>
                        <a:t>trans  share </a:t>
                      </a:r>
                      <a:endParaRPr lang="en-US" sz="2000" b="1" i="0" u="none" strike="noStrike" dirty="0">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a:solidFill>
                            <a:srgbClr val="0070C0"/>
                          </a:solidFill>
                          <a:effectLst/>
                        </a:rPr>
                        <a:t>14.04%</a:t>
                      </a:r>
                      <a:endParaRPr lang="en-US" sz="1600" b="1" i="0" u="none" strike="noStrike">
                        <a:solidFill>
                          <a:srgbClr val="0070C0"/>
                        </a:solidFill>
                        <a:effectLst/>
                        <a:latin typeface="Arial" panose="020B0604020202020204" pitchFamily="34" charset="0"/>
                      </a:endParaRPr>
                    </a:p>
                  </a:txBody>
                  <a:tcPr marL="7620" marR="7620" marT="7620" marB="0" anchor="b">
                    <a:noFill/>
                  </a:tcPr>
                </a:tc>
                <a:tc>
                  <a:txBody>
                    <a:bodyPr/>
                    <a:lstStyle/>
                    <a:p>
                      <a:pPr algn="ctr" fontAlgn="b"/>
                      <a:r>
                        <a:rPr lang="en-US" sz="1600" b="1" i="0" u="none" strike="noStrike" dirty="0">
                          <a:solidFill>
                            <a:srgbClr val="0070C0"/>
                          </a:solidFill>
                          <a:effectLst/>
                        </a:rPr>
                        <a:t>14.90%</a:t>
                      </a:r>
                      <a:endParaRPr lang="en-US" sz="1600" b="1" i="0" u="none" strike="noStrike" dirty="0">
                        <a:solidFill>
                          <a:srgbClr val="0070C0"/>
                        </a:solidFill>
                        <a:effectLst/>
                        <a:latin typeface="Arial" panose="020B0604020202020204" pitchFamily="34" charset="0"/>
                      </a:endParaRPr>
                    </a:p>
                  </a:txBody>
                  <a:tcPr marL="7620" marR="7620" marT="7620" marB="0" anchor="b">
                    <a:noFill/>
                  </a:tcPr>
                </a:tc>
                <a:extLst>
                  <a:ext uri="{0D108BD9-81ED-4DB2-BD59-A6C34878D82A}">
                    <a16:rowId xmlns:a16="http://schemas.microsoft.com/office/drawing/2014/main" val="952862585"/>
                  </a:ext>
                </a:extLst>
              </a:tr>
            </a:tbl>
          </a:graphicData>
        </a:graphic>
      </p:graphicFrame>
    </p:spTree>
    <p:extLst>
      <p:ext uri="{BB962C8B-B14F-4D97-AF65-F5344CB8AC3E}">
        <p14:creationId xmlns:p14="http://schemas.microsoft.com/office/powerpoint/2010/main" val="4120754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642F-B82C-460E-B0E1-2F7400F32629}"/>
              </a:ext>
            </a:extLst>
          </p:cNvPr>
          <p:cNvSpPr>
            <a:spLocks noGrp="1"/>
          </p:cNvSpPr>
          <p:nvPr>
            <p:ph type="title"/>
          </p:nvPr>
        </p:nvSpPr>
        <p:spPr/>
        <p:txBody>
          <a:bodyPr>
            <a:normAutofit fontScale="90000"/>
          </a:bodyPr>
          <a:lstStyle/>
          <a:p>
            <a:r>
              <a:rPr lang="en-US" dirty="0"/>
              <a:t>Housing + Transportation = +/- 50% of all spending </a:t>
            </a:r>
          </a:p>
        </p:txBody>
      </p:sp>
      <p:sp>
        <p:nvSpPr>
          <p:cNvPr id="3" name="Footer Placeholder 2">
            <a:extLst>
              <a:ext uri="{FF2B5EF4-FFF2-40B4-BE49-F238E27FC236}">
                <a16:creationId xmlns:a16="http://schemas.microsoft.com/office/drawing/2014/main" id="{17F80AE8-7788-4DCF-BEA6-6E617DB7C841}"/>
              </a:ext>
            </a:extLst>
          </p:cNvPr>
          <p:cNvSpPr>
            <a:spLocks noGrp="1"/>
          </p:cNvSpPr>
          <p:nvPr>
            <p:ph type="ftr" sz="quarter" idx="11"/>
          </p:nvPr>
        </p:nvSpPr>
        <p:spPr/>
        <p:txBody>
          <a:bodyPr/>
          <a:lstStyle/>
          <a:p>
            <a:r>
              <a:rPr kumimoji="0" lang="en-US"/>
              <a:t>ALAN E. PISARSKI </a:t>
            </a:r>
          </a:p>
        </p:txBody>
      </p:sp>
      <p:graphicFrame>
        <p:nvGraphicFramePr>
          <p:cNvPr id="4" name="Chart 3">
            <a:extLst>
              <a:ext uri="{FF2B5EF4-FFF2-40B4-BE49-F238E27FC236}">
                <a16:creationId xmlns:a16="http://schemas.microsoft.com/office/drawing/2014/main" id="{BAF9DE31-8187-40BD-99A9-2F450280010A}"/>
              </a:ext>
            </a:extLst>
          </p:cNvPr>
          <p:cNvGraphicFramePr>
            <a:graphicFrameLocks/>
          </p:cNvGraphicFramePr>
          <p:nvPr>
            <p:extLst>
              <p:ext uri="{D42A27DB-BD31-4B8C-83A1-F6EECF244321}">
                <p14:modId xmlns:p14="http://schemas.microsoft.com/office/powerpoint/2010/main" val="266553522"/>
              </p:ext>
            </p:extLst>
          </p:nvPr>
        </p:nvGraphicFramePr>
        <p:xfrm>
          <a:off x="609600" y="1676400"/>
          <a:ext cx="8077200" cy="45718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CA02248-CDB9-4705-8D25-FA63C42E4566}"/>
              </a:ext>
            </a:extLst>
          </p:cNvPr>
          <p:cNvSpPr txBox="1"/>
          <p:nvPr/>
        </p:nvSpPr>
        <p:spPr>
          <a:xfrm>
            <a:off x="6560127" y="1447800"/>
            <a:ext cx="2202873" cy="646331"/>
          </a:xfrm>
          <a:prstGeom prst="rect">
            <a:avLst/>
          </a:prstGeom>
          <a:noFill/>
        </p:spPr>
        <p:txBody>
          <a:bodyPr wrap="square" rtlCol="0">
            <a:spAutoFit/>
          </a:bodyPr>
          <a:lstStyle/>
          <a:p>
            <a:r>
              <a:rPr lang="en-US" dirty="0">
                <a:solidFill>
                  <a:srgbClr val="C00000"/>
                </a:solidFill>
              </a:rPr>
              <a:t>Rural pop has 80% home ownership rate </a:t>
            </a:r>
          </a:p>
        </p:txBody>
      </p:sp>
    </p:spTree>
    <p:extLst>
      <p:ext uri="{BB962C8B-B14F-4D97-AF65-F5344CB8AC3E}">
        <p14:creationId xmlns:p14="http://schemas.microsoft.com/office/powerpoint/2010/main" val="1083093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5859C-3183-4389-B2A7-CFA97FAFC63E}"/>
              </a:ext>
            </a:extLst>
          </p:cNvPr>
          <p:cNvSpPr>
            <a:spLocks noGrp="1"/>
          </p:cNvSpPr>
          <p:nvPr>
            <p:ph type="title"/>
          </p:nvPr>
        </p:nvSpPr>
        <p:spPr>
          <a:xfrm>
            <a:off x="152400" y="152400"/>
            <a:ext cx="8153400" cy="990600"/>
          </a:xfrm>
        </p:spPr>
        <p:txBody>
          <a:bodyPr>
            <a:noAutofit/>
          </a:bodyPr>
          <a:lstStyle/>
          <a:p>
            <a:pPr algn="ctr"/>
            <a:r>
              <a:rPr lang="en-US" sz="3600" dirty="0">
                <a:solidFill>
                  <a:srgbClr val="0070C0"/>
                </a:solidFill>
              </a:rPr>
              <a:t>Daily Person Miles of Travel </a:t>
            </a:r>
            <a:br>
              <a:rPr lang="en-US" sz="3600" dirty="0">
                <a:solidFill>
                  <a:srgbClr val="0070C0"/>
                </a:solidFill>
              </a:rPr>
            </a:br>
            <a:r>
              <a:rPr lang="en-US" sz="3600" dirty="0">
                <a:solidFill>
                  <a:srgbClr val="0070C0"/>
                </a:solidFill>
              </a:rPr>
              <a:t>by Age  2017 NHTS</a:t>
            </a:r>
          </a:p>
        </p:txBody>
      </p:sp>
      <p:sp>
        <p:nvSpPr>
          <p:cNvPr id="3" name="Footer Placeholder 2">
            <a:extLst>
              <a:ext uri="{FF2B5EF4-FFF2-40B4-BE49-F238E27FC236}">
                <a16:creationId xmlns:a16="http://schemas.microsoft.com/office/drawing/2014/main" id="{BE16AC38-7AE5-42A8-8B86-A898FEA113AC}"/>
              </a:ext>
            </a:extLst>
          </p:cNvPr>
          <p:cNvSpPr>
            <a:spLocks noGrp="1"/>
          </p:cNvSpPr>
          <p:nvPr>
            <p:ph type="ftr" sz="quarter" idx="11"/>
          </p:nvPr>
        </p:nvSpPr>
        <p:spPr/>
        <p:txBody>
          <a:bodyPr/>
          <a:lstStyle/>
          <a:p>
            <a:r>
              <a:rPr kumimoji="0" lang="en-US"/>
              <a:t>ALAN E. PISARSKI </a:t>
            </a:r>
          </a:p>
        </p:txBody>
      </p:sp>
      <p:graphicFrame>
        <p:nvGraphicFramePr>
          <p:cNvPr id="6" name="Chart 5">
            <a:extLst>
              <a:ext uri="{FF2B5EF4-FFF2-40B4-BE49-F238E27FC236}">
                <a16:creationId xmlns:a16="http://schemas.microsoft.com/office/drawing/2014/main" id="{AEF60DC4-6EFA-4D5A-98C8-7420F2F46F84}"/>
              </a:ext>
            </a:extLst>
          </p:cNvPr>
          <p:cNvGraphicFramePr>
            <a:graphicFrameLocks/>
          </p:cNvGraphicFramePr>
          <p:nvPr>
            <p:extLst>
              <p:ext uri="{D42A27DB-BD31-4B8C-83A1-F6EECF244321}">
                <p14:modId xmlns:p14="http://schemas.microsoft.com/office/powerpoint/2010/main" val="4286140460"/>
              </p:ext>
            </p:extLst>
          </p:nvPr>
        </p:nvGraphicFramePr>
        <p:xfrm>
          <a:off x="533400" y="1600200"/>
          <a:ext cx="81534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0315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3156-830B-4E9A-A4FC-850BAEB260B1}"/>
              </a:ext>
            </a:extLst>
          </p:cNvPr>
          <p:cNvSpPr>
            <a:spLocks noGrp="1"/>
          </p:cNvSpPr>
          <p:nvPr>
            <p:ph type="title"/>
          </p:nvPr>
        </p:nvSpPr>
        <p:spPr>
          <a:xfrm>
            <a:off x="612648" y="228600"/>
            <a:ext cx="8226552" cy="990600"/>
          </a:xfrm>
        </p:spPr>
        <p:txBody>
          <a:bodyPr>
            <a:noAutofit/>
          </a:bodyPr>
          <a:lstStyle/>
          <a:p>
            <a:pPr algn="ctr"/>
            <a:r>
              <a:rPr lang="en-US" sz="3600" dirty="0">
                <a:solidFill>
                  <a:srgbClr val="0070C0"/>
                </a:solidFill>
              </a:rPr>
              <a:t>ANNUAL PERSON TRIPS BY INCOME CLASS 2017 NHTS </a:t>
            </a:r>
          </a:p>
        </p:txBody>
      </p:sp>
      <p:sp>
        <p:nvSpPr>
          <p:cNvPr id="3" name="Footer Placeholder 2">
            <a:extLst>
              <a:ext uri="{FF2B5EF4-FFF2-40B4-BE49-F238E27FC236}">
                <a16:creationId xmlns:a16="http://schemas.microsoft.com/office/drawing/2014/main" id="{DACA71DD-00B3-4647-A801-474970A3E588}"/>
              </a:ext>
            </a:extLst>
          </p:cNvPr>
          <p:cNvSpPr>
            <a:spLocks noGrp="1"/>
          </p:cNvSpPr>
          <p:nvPr>
            <p:ph type="ftr" sz="quarter" idx="11"/>
          </p:nvPr>
        </p:nvSpPr>
        <p:spPr>
          <a:xfrm>
            <a:off x="609600" y="6294437"/>
            <a:ext cx="5421083" cy="365125"/>
          </a:xfrm>
        </p:spPr>
        <p:txBody>
          <a:bodyPr/>
          <a:lstStyle/>
          <a:p>
            <a:r>
              <a:rPr kumimoji="0" lang="en-US"/>
              <a:t>ALAN E. PISARSKI </a:t>
            </a:r>
          </a:p>
        </p:txBody>
      </p:sp>
      <p:graphicFrame>
        <p:nvGraphicFramePr>
          <p:cNvPr id="5" name="Content Placeholder 4">
            <a:extLst>
              <a:ext uri="{FF2B5EF4-FFF2-40B4-BE49-F238E27FC236}">
                <a16:creationId xmlns:a16="http://schemas.microsoft.com/office/drawing/2014/main" id="{9D0B90D7-64AD-4190-9399-31BBC73588DE}"/>
              </a:ext>
            </a:extLst>
          </p:cNvPr>
          <p:cNvGraphicFramePr>
            <a:graphicFrameLocks noGrp="1"/>
          </p:cNvGraphicFramePr>
          <p:nvPr>
            <p:ph sz="quarter" idx="1"/>
            <p:extLst>
              <p:ext uri="{D42A27DB-BD31-4B8C-83A1-F6EECF244321}">
                <p14:modId xmlns:p14="http://schemas.microsoft.com/office/powerpoint/2010/main" val="3357969871"/>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5A5A057-A5E8-404A-8439-117C58D5A8B2}"/>
              </a:ext>
            </a:extLst>
          </p:cNvPr>
          <p:cNvSpPr txBox="1"/>
          <p:nvPr/>
        </p:nvSpPr>
        <p:spPr>
          <a:xfrm>
            <a:off x="2057400" y="4495800"/>
            <a:ext cx="2438400" cy="369332"/>
          </a:xfrm>
          <a:prstGeom prst="rect">
            <a:avLst/>
          </a:prstGeom>
          <a:noFill/>
        </p:spPr>
        <p:txBody>
          <a:bodyPr wrap="square" rtlCol="0">
            <a:spAutoFit/>
          </a:bodyPr>
          <a:lstStyle/>
          <a:p>
            <a:r>
              <a:rPr lang="en-US" dirty="0"/>
              <a:t>2017 NHTS </a:t>
            </a:r>
          </a:p>
        </p:txBody>
      </p:sp>
    </p:spTree>
    <p:extLst>
      <p:ext uri="{BB962C8B-B14F-4D97-AF65-F5344CB8AC3E}">
        <p14:creationId xmlns:p14="http://schemas.microsoft.com/office/powerpoint/2010/main" val="3174902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3050"/>
            <a:ext cx="8458200" cy="869950"/>
          </a:xfrm>
        </p:spPr>
        <p:txBody>
          <a:bodyPr>
            <a:normAutofit/>
          </a:bodyPr>
          <a:lstStyle/>
          <a:p>
            <a:pPr algn="ctr"/>
            <a:r>
              <a:rPr lang="en-US" sz="3600" b="1" dirty="0">
                <a:solidFill>
                  <a:schemeClr val="accent1">
                    <a:lumMod val="50000"/>
                  </a:schemeClr>
                </a:solidFill>
              </a:rPr>
              <a:t>COMMUTING &amp; TRANSPORTATION </a:t>
            </a:r>
          </a:p>
        </p:txBody>
      </p:sp>
      <p:sp>
        <p:nvSpPr>
          <p:cNvPr id="5" name="Content Placeholder 4"/>
          <p:cNvSpPr>
            <a:spLocks noGrp="1"/>
          </p:cNvSpPr>
          <p:nvPr>
            <p:ph sz="quarter" idx="2"/>
          </p:nvPr>
        </p:nvSpPr>
        <p:spPr/>
        <p:txBody>
          <a:bodyPr>
            <a:normAutofit fontScale="77500" lnSpcReduction="20000"/>
          </a:bodyPr>
          <a:lstStyle/>
          <a:p>
            <a:pPr marL="514350" indent="-514350"/>
            <a:r>
              <a:rPr lang="en-US" b="1" dirty="0">
                <a:solidFill>
                  <a:schemeClr val="accent2"/>
                </a:solidFill>
              </a:rPr>
              <a:t>COMMUTING (20% +/-)</a:t>
            </a:r>
          </a:p>
          <a:p>
            <a:pPr marL="514350" indent="-514350"/>
            <a:r>
              <a:rPr lang="en-US" b="1" dirty="0">
                <a:solidFill>
                  <a:schemeClr val="accent2"/>
                </a:solidFill>
              </a:rPr>
              <a:t>OTHER LOCAL TRAVEL </a:t>
            </a:r>
          </a:p>
          <a:p>
            <a:pPr marL="514350" indent="-514350"/>
            <a:r>
              <a:rPr lang="en-US" b="1" dirty="0">
                <a:solidFill>
                  <a:schemeClr val="accent2"/>
                </a:solidFill>
              </a:rPr>
              <a:t>TOURISM</a:t>
            </a:r>
          </a:p>
          <a:p>
            <a:pPr marL="514350" indent="-514350"/>
            <a:r>
              <a:rPr lang="en-US" b="1" dirty="0">
                <a:solidFill>
                  <a:schemeClr val="accent2"/>
                </a:solidFill>
              </a:rPr>
              <a:t>SERVICE VEHICLES </a:t>
            </a:r>
          </a:p>
          <a:p>
            <a:pPr marL="514350" indent="-514350"/>
            <a:r>
              <a:rPr lang="en-US" b="1" dirty="0">
                <a:solidFill>
                  <a:schemeClr val="accent2"/>
                </a:solidFill>
              </a:rPr>
              <a:t>PUBLIC VEHICLES</a:t>
            </a:r>
          </a:p>
          <a:p>
            <a:pPr marL="514350" indent="-514350"/>
            <a:r>
              <a:rPr lang="en-US" b="1" dirty="0">
                <a:solidFill>
                  <a:schemeClr val="accent2"/>
                </a:solidFill>
              </a:rPr>
              <a:t>URBAN GOODS MOVEMENT</a:t>
            </a:r>
          </a:p>
          <a:p>
            <a:pPr marL="514350" indent="-514350"/>
            <a:r>
              <a:rPr lang="en-US" b="1" dirty="0">
                <a:solidFill>
                  <a:schemeClr val="accent2"/>
                </a:solidFill>
              </a:rPr>
              <a:t>THRU PASSENGER TRAVEL</a:t>
            </a:r>
          </a:p>
          <a:p>
            <a:pPr marL="514350" indent="-514350"/>
            <a:r>
              <a:rPr lang="en-US" b="1" dirty="0">
                <a:solidFill>
                  <a:schemeClr val="accent2"/>
                </a:solidFill>
              </a:rPr>
              <a:t>THRU FREIGHT TRAVEL </a:t>
            </a:r>
          </a:p>
        </p:txBody>
      </p:sp>
      <p:sp>
        <p:nvSpPr>
          <p:cNvPr id="9" name="Content Placeholder 8"/>
          <p:cNvSpPr>
            <a:spLocks noGrp="1"/>
          </p:cNvSpPr>
          <p:nvPr>
            <p:ph sz="quarter" idx="4"/>
          </p:nvPr>
        </p:nvSpPr>
        <p:spPr>
          <a:xfrm>
            <a:off x="4800600" y="2438400"/>
            <a:ext cx="3886200" cy="3657600"/>
          </a:xfrm>
        </p:spPr>
        <p:txBody>
          <a:bodyPr>
            <a:noAutofit/>
          </a:bodyPr>
          <a:lstStyle/>
          <a:p>
            <a:r>
              <a:rPr lang="en-US" sz="2200" b="1" dirty="0">
                <a:solidFill>
                  <a:schemeClr val="accent1">
                    <a:lumMod val="50000"/>
                  </a:schemeClr>
                </a:solidFill>
              </a:rPr>
              <a:t>A small and declining share of travel </a:t>
            </a:r>
          </a:p>
          <a:p>
            <a:r>
              <a:rPr lang="en-US" sz="2200" b="1" dirty="0">
                <a:solidFill>
                  <a:schemeClr val="accent1">
                    <a:lumMod val="50000"/>
                  </a:schemeClr>
                </a:solidFill>
              </a:rPr>
              <a:t>An important recurring activity and key to peak hour congestion</a:t>
            </a:r>
          </a:p>
          <a:p>
            <a:r>
              <a:rPr lang="en-US" sz="2200" b="1" dirty="0">
                <a:solidFill>
                  <a:schemeClr val="accent1">
                    <a:lumMod val="50000"/>
                  </a:schemeClr>
                </a:solidFill>
              </a:rPr>
              <a:t>Home/work are anchors of many other activities</a:t>
            </a:r>
          </a:p>
          <a:p>
            <a:r>
              <a:rPr lang="en-US" sz="2200" b="1" dirty="0">
                <a:solidFill>
                  <a:schemeClr val="accent1">
                    <a:lumMod val="50000"/>
                  </a:schemeClr>
                </a:solidFill>
              </a:rPr>
              <a:t>The main source of the public’s transportation frustrations </a:t>
            </a:r>
          </a:p>
        </p:txBody>
      </p:sp>
      <p:sp>
        <p:nvSpPr>
          <p:cNvPr id="6" name="Footer Placeholder 5"/>
          <p:cNvSpPr>
            <a:spLocks noGrp="1"/>
          </p:cNvSpPr>
          <p:nvPr>
            <p:ph type="ftr" sz="quarter" idx="17"/>
          </p:nvPr>
        </p:nvSpPr>
        <p:spPr/>
        <p:txBody>
          <a:bodyPr/>
          <a:lstStyle/>
          <a:p>
            <a:r>
              <a:rPr kumimoji="0" lang="en-US" dirty="0"/>
              <a:t>ALAN E. PISARSKI </a:t>
            </a:r>
          </a:p>
        </p:txBody>
      </p:sp>
      <p:sp>
        <p:nvSpPr>
          <p:cNvPr id="7" name="Text Placeholder 6"/>
          <p:cNvSpPr>
            <a:spLocks noGrp="1"/>
          </p:cNvSpPr>
          <p:nvPr>
            <p:ph type="body" sz="quarter" idx="1"/>
          </p:nvPr>
        </p:nvSpPr>
        <p:spPr/>
        <p:txBody>
          <a:bodyPr/>
          <a:lstStyle/>
          <a:p>
            <a:pPr algn="ctr"/>
            <a:r>
              <a:rPr lang="en-US" dirty="0"/>
              <a:t>ALL TRANSPORT </a:t>
            </a:r>
          </a:p>
        </p:txBody>
      </p:sp>
      <p:sp>
        <p:nvSpPr>
          <p:cNvPr id="8" name="Text Placeholder 7"/>
          <p:cNvSpPr>
            <a:spLocks noGrp="1"/>
          </p:cNvSpPr>
          <p:nvPr>
            <p:ph type="body" sz="quarter" idx="3"/>
          </p:nvPr>
        </p:nvSpPr>
        <p:spPr/>
        <p:txBody>
          <a:bodyPr/>
          <a:lstStyle/>
          <a:p>
            <a:pPr algn="ctr"/>
            <a:r>
              <a:rPr lang="en-US" dirty="0"/>
              <a:t>COMMUTING’S ROLE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ChangeArrowheads="1"/>
          </p:cNvSpPr>
          <p:nvPr>
            <p:ph type="title"/>
          </p:nvPr>
        </p:nvSpPr>
        <p:spPr>
          <a:xfrm>
            <a:off x="152400" y="304800"/>
            <a:ext cx="8839200" cy="1216025"/>
          </a:xfrm>
          <a:solidFill>
            <a:schemeClr val="accent5">
              <a:lumMod val="20000"/>
              <a:lumOff val="80000"/>
            </a:schemeClr>
          </a:solidFill>
        </p:spPr>
        <p:txBody>
          <a:bodyPr>
            <a:normAutofit fontScale="90000"/>
          </a:bodyPr>
          <a:lstStyle/>
          <a:p>
            <a:pPr eaLnBrk="1" hangingPunct="1"/>
            <a:r>
              <a:rPr lang="en-US" sz="3000" b="1" dirty="0">
                <a:solidFill>
                  <a:srgbClr val="C00000"/>
                </a:solidFill>
              </a:rPr>
              <a:t>T</a:t>
            </a:r>
            <a:r>
              <a:rPr lang="en-US" sz="3000" dirty="0">
                <a:solidFill>
                  <a:srgbClr val="C00000"/>
                </a:solidFill>
              </a:rPr>
              <a:t>he work trip still defines much of what we need to know about our daily travel to make our transportation systems work better</a:t>
            </a:r>
          </a:p>
        </p:txBody>
      </p:sp>
      <p:sp>
        <p:nvSpPr>
          <p:cNvPr id="131074" name="Footer Placeholder 4"/>
          <p:cNvSpPr>
            <a:spLocks noGrp="1"/>
          </p:cNvSpPr>
          <p:nvPr>
            <p:ph type="ftr" sz="quarter" idx="11"/>
          </p:nvPr>
        </p:nvSpPr>
        <p:spPr>
          <a:noFill/>
        </p:spPr>
        <p:txBody>
          <a:bodyPr/>
          <a:lstStyle/>
          <a:p>
            <a:r>
              <a:rPr lang="en-US">
                <a:latin typeface="Arial" charset="0"/>
              </a:rPr>
              <a:t>Alan E. Pisarski</a:t>
            </a:r>
          </a:p>
        </p:txBody>
      </p:sp>
      <p:sp>
        <p:nvSpPr>
          <p:cNvPr id="131076" name="Rectangle 3"/>
          <p:cNvSpPr>
            <a:spLocks noGrp="1" noChangeArrowheads="1"/>
          </p:cNvSpPr>
          <p:nvPr>
            <p:ph sz="quarter" idx="1"/>
          </p:nvPr>
        </p:nvSpPr>
        <p:spPr>
          <a:xfrm>
            <a:off x="533400" y="2133600"/>
            <a:ext cx="8153400" cy="4114800"/>
          </a:xfrm>
        </p:spPr>
        <p:txBody>
          <a:bodyPr>
            <a:normAutofit lnSpcReduction="10000"/>
          </a:bodyPr>
          <a:lstStyle/>
          <a:p>
            <a:pPr eaLnBrk="1" hangingPunct="1">
              <a:lnSpc>
                <a:spcPct val="90000"/>
              </a:lnSpc>
              <a:spcAft>
                <a:spcPts val="1200"/>
              </a:spcAft>
              <a:buFontTx/>
              <a:buNone/>
            </a:pPr>
            <a:r>
              <a:rPr lang="en-US" sz="2800" b="1" dirty="0">
                <a:solidFill>
                  <a:srgbClr val="0070C0"/>
                </a:solidFill>
              </a:rPr>
              <a:t>The</a:t>
            </a:r>
            <a:r>
              <a:rPr lang="en-US" sz="2800" dirty="0">
                <a:solidFill>
                  <a:srgbClr val="0070C0"/>
                </a:solidFill>
              </a:rPr>
              <a:t> home and workplace are the two anchors for many of those other trips that now claim increasing prominence—trips to the gym and market, drop-offs/pick-ups, etc.—are as likely to start from work as home in many households.  </a:t>
            </a:r>
          </a:p>
          <a:p>
            <a:pPr eaLnBrk="1" hangingPunct="1">
              <a:lnSpc>
                <a:spcPct val="90000"/>
              </a:lnSpc>
              <a:buFontTx/>
              <a:buNone/>
            </a:pPr>
            <a:r>
              <a:rPr lang="en-US" sz="2800" b="1" dirty="0">
                <a:solidFill>
                  <a:srgbClr val="0070C0"/>
                </a:solidFill>
              </a:rPr>
              <a:t>Thus</a:t>
            </a:r>
            <a:r>
              <a:rPr lang="en-US" sz="2800" dirty="0">
                <a:solidFill>
                  <a:srgbClr val="0070C0"/>
                </a:solidFill>
              </a:rPr>
              <a:t>, for the majority of adults who work, the workplace location is a major force in the stimulus for travel, the direction, location, and time of travel and—often—the mode of travel as well. </a:t>
            </a:r>
          </a:p>
          <a:p>
            <a:pPr eaLnBrk="1" hangingPunct="1">
              <a:lnSpc>
                <a:spcPct val="90000"/>
              </a:lnSpc>
              <a:buFontTx/>
              <a:buNone/>
            </a:pPr>
            <a:r>
              <a:rPr lang="en-US" sz="2800" dirty="0">
                <a:solidFill>
                  <a:srgbClr val="0070C0"/>
                </a:solidFill>
              </a:rPr>
              <a:t> </a:t>
            </a:r>
            <a:r>
              <a:rPr lang="en-US" sz="2800" b="1" dirty="0">
                <a:solidFill>
                  <a:srgbClr val="0070C0"/>
                </a:solidFill>
              </a:rPr>
              <a:t>Most of our travel is by workers</a:t>
            </a:r>
            <a:r>
              <a:rPr lang="en-US" sz="2800" dirty="0">
                <a:solidFill>
                  <a:srgbClr val="0070C0"/>
                </a:solidFill>
              </a:rPr>
              <a:t>!</a:t>
            </a:r>
          </a:p>
        </p:txBody>
      </p:sp>
      <p:sp>
        <p:nvSpPr>
          <p:cNvPr id="5" name="TextBox 4"/>
          <p:cNvSpPr txBox="1"/>
          <p:nvPr/>
        </p:nvSpPr>
        <p:spPr>
          <a:xfrm>
            <a:off x="152400" y="1600200"/>
            <a:ext cx="8839200" cy="261610"/>
          </a:xfrm>
          <a:prstGeom prst="rect">
            <a:avLst/>
          </a:prstGeom>
          <a:solidFill>
            <a:srgbClr val="C00000"/>
          </a:solidFill>
        </p:spPr>
        <p:txBody>
          <a:bodyPr wrap="square" rtlCol="0">
            <a:spAutoFit/>
          </a:bodyPr>
          <a:lstStyle/>
          <a:p>
            <a:endParaRPr lang="en-US" sz="11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BADFE4-6333-43DA-8C84-2EC48FE22896}"/>
              </a:ext>
            </a:extLst>
          </p:cNvPr>
          <p:cNvSpPr>
            <a:spLocks noGrp="1"/>
          </p:cNvSpPr>
          <p:nvPr>
            <p:ph type="title"/>
          </p:nvPr>
        </p:nvSpPr>
        <p:spPr/>
        <p:txBody>
          <a:bodyPr>
            <a:noAutofit/>
          </a:bodyPr>
          <a:lstStyle/>
          <a:p>
            <a:pPr algn="ctr"/>
            <a:br>
              <a:rPr lang="en-US" sz="2800" dirty="0">
                <a:solidFill>
                  <a:schemeClr val="accent1">
                    <a:lumMod val="50000"/>
                  </a:schemeClr>
                </a:solidFill>
              </a:rPr>
            </a:br>
            <a:r>
              <a:rPr lang="en-US" sz="2800" dirty="0">
                <a:solidFill>
                  <a:schemeClr val="accent1">
                    <a:lumMod val="50000"/>
                  </a:schemeClr>
                </a:solidFill>
              </a:rPr>
              <a:t>(MOSTLY) STABLE HOUSEHOLD VEHICLE OWNERSHIP SHARES </a:t>
            </a:r>
            <a:br>
              <a:rPr lang="en-US" sz="2800" dirty="0">
                <a:solidFill>
                  <a:schemeClr val="accent1">
                    <a:lumMod val="50000"/>
                  </a:schemeClr>
                </a:solidFill>
              </a:rPr>
            </a:br>
            <a:endParaRPr lang="en-US" sz="2800" dirty="0">
              <a:solidFill>
                <a:schemeClr val="accent1">
                  <a:lumMod val="50000"/>
                </a:schemeClr>
              </a:solidFill>
            </a:endParaRPr>
          </a:p>
        </p:txBody>
      </p:sp>
      <p:sp>
        <p:nvSpPr>
          <p:cNvPr id="3" name="Footer Placeholder 2">
            <a:extLst>
              <a:ext uri="{FF2B5EF4-FFF2-40B4-BE49-F238E27FC236}">
                <a16:creationId xmlns:a16="http://schemas.microsoft.com/office/drawing/2014/main" id="{78C04C44-A99B-4066-8DA6-7E77FD6F8C08}"/>
              </a:ext>
            </a:extLst>
          </p:cNvPr>
          <p:cNvSpPr>
            <a:spLocks noGrp="1"/>
          </p:cNvSpPr>
          <p:nvPr>
            <p:ph type="ftr" sz="quarter" idx="11"/>
          </p:nvPr>
        </p:nvSpPr>
        <p:spPr/>
        <p:txBody>
          <a:bodyPr/>
          <a:lstStyle/>
          <a:p>
            <a:r>
              <a:rPr kumimoji="0" lang="en-US"/>
              <a:t>ALAN E. PISARSKI </a:t>
            </a:r>
          </a:p>
        </p:txBody>
      </p:sp>
      <p:graphicFrame>
        <p:nvGraphicFramePr>
          <p:cNvPr id="7" name="Chart 6">
            <a:extLst>
              <a:ext uri="{FF2B5EF4-FFF2-40B4-BE49-F238E27FC236}">
                <a16:creationId xmlns:a16="http://schemas.microsoft.com/office/drawing/2014/main" id="{6FC07CDB-0D3E-4B01-BB89-BFB53CA797A7}"/>
              </a:ext>
            </a:extLst>
          </p:cNvPr>
          <p:cNvGraphicFramePr>
            <a:graphicFrameLocks/>
          </p:cNvGraphicFramePr>
          <p:nvPr>
            <p:extLst>
              <p:ext uri="{D42A27DB-BD31-4B8C-83A1-F6EECF244321}">
                <p14:modId xmlns:p14="http://schemas.microsoft.com/office/powerpoint/2010/main" val="380248788"/>
              </p:ext>
            </p:extLst>
          </p:nvPr>
        </p:nvGraphicFramePr>
        <p:xfrm>
          <a:off x="609600" y="1676400"/>
          <a:ext cx="8153400" cy="4571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7491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C3B1-2778-4F95-9F8A-B2D8A48CAD0B}"/>
              </a:ext>
            </a:extLst>
          </p:cNvPr>
          <p:cNvSpPr>
            <a:spLocks noGrp="1"/>
          </p:cNvSpPr>
          <p:nvPr>
            <p:ph type="title"/>
          </p:nvPr>
        </p:nvSpPr>
        <p:spPr>
          <a:xfrm>
            <a:off x="381000" y="228600"/>
            <a:ext cx="8610600" cy="990600"/>
          </a:xfrm>
        </p:spPr>
        <p:txBody>
          <a:bodyPr>
            <a:normAutofit fontScale="90000"/>
          </a:bodyPr>
          <a:lstStyle/>
          <a:p>
            <a:pPr algn="ctr"/>
            <a:br>
              <a:rPr lang="en-US" dirty="0"/>
            </a:br>
            <a:r>
              <a:rPr lang="en-US" dirty="0">
                <a:solidFill>
                  <a:schemeClr val="accent1">
                    <a:lumMod val="50000"/>
                  </a:schemeClr>
                </a:solidFill>
              </a:rPr>
              <a:t>% HOUSEHOLDS WITH ZERO VEHICLES</a:t>
            </a:r>
            <a:br>
              <a:rPr lang="en-US" dirty="0">
                <a:solidFill>
                  <a:schemeClr val="accent1">
                    <a:lumMod val="50000"/>
                  </a:schemeClr>
                </a:solidFill>
              </a:rPr>
            </a:br>
            <a:r>
              <a:rPr lang="en-US" dirty="0">
                <a:solidFill>
                  <a:schemeClr val="accent1">
                    <a:lumMod val="50000"/>
                  </a:schemeClr>
                </a:solidFill>
              </a:rPr>
              <a:t>the gaps are closing </a:t>
            </a:r>
            <a:br>
              <a:rPr lang="en-US" dirty="0">
                <a:solidFill>
                  <a:schemeClr val="accent1">
                    <a:lumMod val="50000"/>
                  </a:schemeClr>
                </a:solidFill>
              </a:rPr>
            </a:br>
            <a:r>
              <a:rPr lang="en-US" dirty="0">
                <a:solidFill>
                  <a:schemeClr val="accent1">
                    <a:lumMod val="50000"/>
                  </a:schemeClr>
                </a:solidFill>
              </a:rPr>
              <a:t> </a:t>
            </a:r>
          </a:p>
        </p:txBody>
      </p:sp>
      <p:sp>
        <p:nvSpPr>
          <p:cNvPr id="3" name="Footer Placeholder 2">
            <a:extLst>
              <a:ext uri="{FF2B5EF4-FFF2-40B4-BE49-F238E27FC236}">
                <a16:creationId xmlns:a16="http://schemas.microsoft.com/office/drawing/2014/main" id="{5E3F1675-646F-484B-8453-035817D624F5}"/>
              </a:ext>
            </a:extLst>
          </p:cNvPr>
          <p:cNvSpPr>
            <a:spLocks noGrp="1"/>
          </p:cNvSpPr>
          <p:nvPr>
            <p:ph type="ftr" sz="quarter" idx="11"/>
          </p:nvPr>
        </p:nvSpPr>
        <p:spPr/>
        <p:txBody>
          <a:bodyPr/>
          <a:lstStyle/>
          <a:p>
            <a:r>
              <a:rPr kumimoji="0" lang="en-US"/>
              <a:t>ALAN E. PISARSKI </a:t>
            </a:r>
          </a:p>
        </p:txBody>
      </p:sp>
      <p:graphicFrame>
        <p:nvGraphicFramePr>
          <p:cNvPr id="5" name="Chart 4">
            <a:extLst>
              <a:ext uri="{FF2B5EF4-FFF2-40B4-BE49-F238E27FC236}">
                <a16:creationId xmlns:a16="http://schemas.microsoft.com/office/drawing/2014/main" id="{DEE7D688-8A03-41D2-AF4A-4412EBC0CE03}"/>
              </a:ext>
            </a:extLst>
          </p:cNvPr>
          <p:cNvGraphicFramePr>
            <a:graphicFrameLocks/>
          </p:cNvGraphicFramePr>
          <p:nvPr>
            <p:extLst>
              <p:ext uri="{D42A27DB-BD31-4B8C-83A1-F6EECF244321}">
                <p14:modId xmlns:p14="http://schemas.microsoft.com/office/powerpoint/2010/main" val="288014030"/>
              </p:ext>
            </p:extLst>
          </p:nvPr>
        </p:nvGraphicFramePr>
        <p:xfrm>
          <a:off x="609600" y="1828800"/>
          <a:ext cx="8077200" cy="44194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882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3200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DEMOGRAPHY</a:t>
            </a:r>
            <a:r>
              <a:rPr lang="en-US" dirty="0"/>
              <a:t> </a:t>
            </a:r>
          </a:p>
        </p:txBody>
      </p:sp>
      <p:sp>
        <p:nvSpPr>
          <p:cNvPr id="4" name="Rectangle 3"/>
          <p:cNvSpPr/>
          <p:nvPr/>
        </p:nvSpPr>
        <p:spPr>
          <a:xfrm>
            <a:off x="4876800" y="8382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GEOGRAPHY</a:t>
            </a:r>
            <a:r>
              <a:rPr lang="en-US" dirty="0"/>
              <a:t> </a:t>
            </a:r>
          </a:p>
        </p:txBody>
      </p:sp>
      <p:sp>
        <p:nvSpPr>
          <p:cNvPr id="5" name="Rectangle 4"/>
          <p:cNvSpPr/>
          <p:nvPr/>
        </p:nvSpPr>
        <p:spPr>
          <a:xfrm>
            <a:off x="304800" y="3886200"/>
            <a:ext cx="3276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TECHNOLOGY</a:t>
            </a:r>
            <a:r>
              <a:rPr lang="en-US" dirty="0"/>
              <a:t>  </a:t>
            </a:r>
          </a:p>
        </p:txBody>
      </p:sp>
      <p:sp>
        <p:nvSpPr>
          <p:cNvPr id="6" name="Rectangle 5"/>
          <p:cNvSpPr/>
          <p:nvPr/>
        </p:nvSpPr>
        <p:spPr>
          <a:xfrm>
            <a:off x="4953000" y="3886200"/>
            <a:ext cx="3200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ECONOMY</a:t>
            </a:r>
          </a:p>
        </p:txBody>
      </p:sp>
      <p:sp>
        <p:nvSpPr>
          <p:cNvPr id="7" name="Oval 6"/>
          <p:cNvSpPr/>
          <p:nvPr/>
        </p:nvSpPr>
        <p:spPr>
          <a:xfrm>
            <a:off x="2133600" y="2362200"/>
            <a:ext cx="4648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t>TRANSPORTATION</a:t>
            </a:r>
            <a:r>
              <a:rPr lang="en-US" dirty="0"/>
              <a:t> </a:t>
            </a:r>
          </a:p>
        </p:txBody>
      </p:sp>
      <p:sp>
        <p:nvSpPr>
          <p:cNvPr id="8" name="Right Arrow 7"/>
          <p:cNvSpPr/>
          <p:nvPr/>
        </p:nvSpPr>
        <p:spPr>
          <a:xfrm rot="3188761">
            <a:off x="3200400" y="2133600"/>
            <a:ext cx="1055688" cy="48418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rot="19177920">
            <a:off x="2949575" y="3606800"/>
            <a:ext cx="984250" cy="48418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rot="8430171">
            <a:off x="4376738" y="2032000"/>
            <a:ext cx="1055687" cy="4857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rot="13846551">
            <a:off x="4479132" y="3601244"/>
            <a:ext cx="1054100" cy="48418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8" name="TextBox 11"/>
          <p:cNvSpPr txBox="1">
            <a:spLocks noChangeArrowheads="1"/>
          </p:cNvSpPr>
          <p:nvPr/>
        </p:nvSpPr>
        <p:spPr bwMode="auto">
          <a:xfrm>
            <a:off x="304800" y="5638800"/>
            <a:ext cx="7848600" cy="954107"/>
          </a:xfrm>
          <a:prstGeom prst="rect">
            <a:avLst/>
          </a:prstGeom>
          <a:noFill/>
          <a:ln w="9525">
            <a:noFill/>
            <a:miter lim="800000"/>
            <a:headEnd/>
            <a:tailEnd/>
          </a:ln>
        </p:spPr>
        <p:txBody>
          <a:bodyPr wrap="square">
            <a:spAutoFit/>
          </a:bodyPr>
          <a:lstStyle/>
          <a:p>
            <a:pPr algn="ctr"/>
            <a:r>
              <a:rPr lang="en-US" sz="2800" b="1" i="1" u="sng" dirty="0">
                <a:solidFill>
                  <a:srgbClr val="C00000"/>
                </a:solidFill>
              </a:rPr>
              <a:t>Leavened by technology, the economy</a:t>
            </a:r>
          </a:p>
          <a:p>
            <a:pPr algn="ctr"/>
            <a:r>
              <a:rPr lang="en-US" sz="2800" b="1" i="1" u="sng" dirty="0">
                <a:solidFill>
                  <a:srgbClr val="C00000"/>
                </a:solidFill>
              </a:rPr>
              <a:t> and changing values  </a:t>
            </a:r>
          </a:p>
        </p:txBody>
      </p:sp>
      <p:sp>
        <p:nvSpPr>
          <p:cNvPr id="15" name="Rectangle 14"/>
          <p:cNvSpPr/>
          <p:nvPr/>
        </p:nvSpPr>
        <p:spPr>
          <a:xfrm>
            <a:off x="1143000" y="1"/>
            <a:ext cx="6096000" cy="830997"/>
          </a:xfrm>
          <a:prstGeom prst="rect">
            <a:avLst/>
          </a:prstGeom>
        </p:spPr>
        <p:txBody>
          <a:bodyPr wrap="square">
            <a:spAutoFit/>
          </a:bodyPr>
          <a:lstStyle/>
          <a:p>
            <a:pPr algn="ctr"/>
            <a:r>
              <a:rPr lang="en-US" sz="2400" b="1" dirty="0">
                <a:solidFill>
                  <a:srgbClr val="C00000"/>
                </a:solidFill>
              </a:rPr>
              <a:t>Transportation is the collision of </a:t>
            </a:r>
          </a:p>
          <a:p>
            <a:pPr algn="ctr"/>
            <a:r>
              <a:rPr lang="en-US" sz="2400" b="1" dirty="0">
                <a:solidFill>
                  <a:srgbClr val="C00000"/>
                </a:solidFill>
              </a:rPr>
              <a:t>   demography with geography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Mode Shares to Work are “</a:t>
            </a:r>
            <a:r>
              <a:rPr lang="en-US" b="1" i="1" dirty="0">
                <a:solidFill>
                  <a:srgbClr val="C00000"/>
                </a:solidFill>
              </a:rPr>
              <a:t>Stable”</a:t>
            </a:r>
            <a:r>
              <a:rPr lang="en-US" b="1" dirty="0">
                <a:solidFill>
                  <a:srgbClr val="C00000"/>
                </a:solidFill>
              </a:rPr>
              <a:t> </a:t>
            </a:r>
          </a:p>
        </p:txBody>
      </p:sp>
      <p:sp>
        <p:nvSpPr>
          <p:cNvPr id="5" name="Footer Placeholder 4"/>
          <p:cNvSpPr>
            <a:spLocks noGrp="1"/>
          </p:cNvSpPr>
          <p:nvPr>
            <p:ph type="ftr" sz="quarter" idx="11"/>
          </p:nvPr>
        </p:nvSpPr>
        <p:spPr/>
        <p:txBody>
          <a:bodyPr/>
          <a:lstStyle/>
          <a:p>
            <a:r>
              <a:rPr lang="en-US"/>
              <a:t>ALAN E. PISARSKI </a:t>
            </a:r>
          </a:p>
        </p:txBody>
      </p:sp>
      <p:graphicFrame>
        <p:nvGraphicFramePr>
          <p:cNvPr id="7" name="Table 6">
            <a:extLst>
              <a:ext uri="{FF2B5EF4-FFF2-40B4-BE49-F238E27FC236}">
                <a16:creationId xmlns:a16="http://schemas.microsoft.com/office/drawing/2014/main" id="{3A2E7314-C8BD-4AB9-BB72-4E6AB4D3E94B}"/>
              </a:ext>
            </a:extLst>
          </p:cNvPr>
          <p:cNvGraphicFramePr>
            <a:graphicFrameLocks noGrp="1"/>
          </p:cNvGraphicFramePr>
          <p:nvPr>
            <p:extLst>
              <p:ext uri="{D42A27DB-BD31-4B8C-83A1-F6EECF244321}">
                <p14:modId xmlns:p14="http://schemas.microsoft.com/office/powerpoint/2010/main" val="4242552042"/>
              </p:ext>
            </p:extLst>
          </p:nvPr>
        </p:nvGraphicFramePr>
        <p:xfrm>
          <a:off x="638175" y="2019141"/>
          <a:ext cx="8102600" cy="3688080"/>
        </p:xfrm>
        <a:graphic>
          <a:graphicData uri="http://schemas.openxmlformats.org/drawingml/2006/table">
            <a:tbl>
              <a:tblPr>
                <a:tableStyleId>{5C22544A-7EE6-4342-B048-85BDC9FD1C3A}</a:tableStyleId>
              </a:tblPr>
              <a:tblGrid>
                <a:gridCol w="2501900">
                  <a:extLst>
                    <a:ext uri="{9D8B030D-6E8A-4147-A177-3AD203B41FA5}">
                      <a16:colId xmlns:a16="http://schemas.microsoft.com/office/drawing/2014/main" val="141926815"/>
                    </a:ext>
                  </a:extLst>
                </a:gridCol>
                <a:gridCol w="1206500">
                  <a:extLst>
                    <a:ext uri="{9D8B030D-6E8A-4147-A177-3AD203B41FA5}">
                      <a16:colId xmlns:a16="http://schemas.microsoft.com/office/drawing/2014/main" val="3304819927"/>
                    </a:ext>
                  </a:extLst>
                </a:gridCol>
                <a:gridCol w="1460500">
                  <a:extLst>
                    <a:ext uri="{9D8B030D-6E8A-4147-A177-3AD203B41FA5}">
                      <a16:colId xmlns:a16="http://schemas.microsoft.com/office/drawing/2014/main" val="472286353"/>
                    </a:ext>
                  </a:extLst>
                </a:gridCol>
                <a:gridCol w="1663700">
                  <a:extLst>
                    <a:ext uri="{9D8B030D-6E8A-4147-A177-3AD203B41FA5}">
                      <a16:colId xmlns:a16="http://schemas.microsoft.com/office/drawing/2014/main" val="3953301757"/>
                    </a:ext>
                  </a:extLst>
                </a:gridCol>
                <a:gridCol w="1270000">
                  <a:extLst>
                    <a:ext uri="{9D8B030D-6E8A-4147-A177-3AD203B41FA5}">
                      <a16:colId xmlns:a16="http://schemas.microsoft.com/office/drawing/2014/main" val="1146384902"/>
                    </a:ext>
                  </a:extLst>
                </a:gridCol>
              </a:tblGrid>
              <a:tr h="388620">
                <a:tc>
                  <a:txBody>
                    <a:bodyPr/>
                    <a:lstStyle/>
                    <a:p>
                      <a:pPr algn="l" fontAlgn="b"/>
                      <a:r>
                        <a:rPr lang="en-US" sz="2400" b="1" u="none" strike="noStrike" dirty="0">
                          <a:solidFill>
                            <a:schemeClr val="accent1">
                              <a:lumMod val="50000"/>
                            </a:schemeClr>
                          </a:solidFill>
                          <a:effectLst/>
                        </a:rPr>
                        <a:t> </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rPr>
                        <a:t>1990</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rPr>
                        <a:t>2000</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a:solidFill>
                            <a:schemeClr val="accent1">
                              <a:lumMod val="50000"/>
                            </a:schemeClr>
                          </a:solidFill>
                          <a:effectLst/>
                        </a:rPr>
                        <a:t>2010</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a:solidFill>
                            <a:schemeClr val="accent1">
                              <a:lumMod val="50000"/>
                            </a:schemeClr>
                          </a:solidFill>
                          <a:effectLst/>
                        </a:rPr>
                        <a:t>2017</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484852664"/>
                  </a:ext>
                </a:extLst>
              </a:tr>
              <a:tr h="426720">
                <a:tc>
                  <a:txBody>
                    <a:bodyPr/>
                    <a:lstStyle/>
                    <a:p>
                      <a:pPr algn="l" rtl="0" fontAlgn="b"/>
                      <a:r>
                        <a:rPr lang="en-US" sz="2400" b="1" u="none" strike="noStrike" dirty="0">
                          <a:solidFill>
                            <a:schemeClr val="accent1">
                              <a:lumMod val="50000"/>
                            </a:schemeClr>
                          </a:solidFill>
                          <a:effectLst/>
                        </a:rPr>
                        <a:t>WORKERS </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rPr>
                        <a:t>100%</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rPr>
                        <a:t>100%</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rPr>
                        <a:t>100%</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fontAlgn="b"/>
                      <a:r>
                        <a:rPr lang="en-US" sz="2400" b="1" u="none" strike="noStrike">
                          <a:solidFill>
                            <a:schemeClr val="accent1">
                              <a:lumMod val="50000"/>
                            </a:schemeClr>
                          </a:solidFill>
                          <a:effectLst/>
                        </a:rPr>
                        <a:t>100%</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10285083"/>
                  </a:ext>
                </a:extLst>
              </a:tr>
              <a:tr h="396240">
                <a:tc>
                  <a:txBody>
                    <a:bodyPr/>
                    <a:lstStyle/>
                    <a:p>
                      <a:pPr algn="l" rtl="0" fontAlgn="b"/>
                      <a:r>
                        <a:rPr lang="en-US" sz="2400" b="1" u="none" strike="noStrike">
                          <a:solidFill>
                            <a:schemeClr val="accent1">
                              <a:lumMod val="50000"/>
                            </a:schemeClr>
                          </a:solidFill>
                          <a:effectLst/>
                        </a:rPr>
                        <a:t>DRIVE ALONE</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rPr>
                        <a:t>73%</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rPr>
                        <a:t>76%</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rPr>
                        <a:t>77%</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fontAlgn="b"/>
                      <a:r>
                        <a:rPr lang="en-US" sz="2400" b="1" u="none" strike="noStrike">
                          <a:solidFill>
                            <a:schemeClr val="accent1">
                              <a:lumMod val="50000"/>
                            </a:schemeClr>
                          </a:solidFill>
                          <a:effectLst/>
                        </a:rPr>
                        <a:t>76%</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657388498"/>
                  </a:ext>
                </a:extLst>
              </a:tr>
              <a:tr h="426720">
                <a:tc>
                  <a:txBody>
                    <a:bodyPr/>
                    <a:lstStyle/>
                    <a:p>
                      <a:pPr algn="l" rtl="0" fontAlgn="b"/>
                      <a:r>
                        <a:rPr lang="en-US" sz="2400" b="1" u="none" strike="noStrike">
                          <a:solidFill>
                            <a:schemeClr val="accent1">
                              <a:lumMod val="50000"/>
                            </a:schemeClr>
                          </a:solidFill>
                          <a:effectLst/>
                        </a:rPr>
                        <a:t>CARPOOL</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highlight>
                            <a:srgbClr val="FFFF00"/>
                          </a:highlight>
                        </a:rPr>
                        <a:t>13%</a:t>
                      </a:r>
                      <a:endParaRPr lang="en-US" sz="2400" b="1" i="0" u="none" strike="noStrike" dirty="0">
                        <a:solidFill>
                          <a:schemeClr val="accent1">
                            <a:lumMod val="50000"/>
                          </a:schemeClr>
                        </a:solidFill>
                        <a:effectLst/>
                        <a:highlight>
                          <a:srgbClr val="FFFF00"/>
                        </a:highligh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highlight>
                            <a:srgbClr val="FFFF00"/>
                          </a:highlight>
                        </a:rPr>
                        <a:t>11%</a:t>
                      </a:r>
                      <a:endParaRPr lang="en-US" sz="2400" b="1" i="0" u="none" strike="noStrike" dirty="0">
                        <a:solidFill>
                          <a:schemeClr val="accent1">
                            <a:lumMod val="50000"/>
                          </a:schemeClr>
                        </a:solidFill>
                        <a:effectLst/>
                        <a:highlight>
                          <a:srgbClr val="FFFF00"/>
                        </a:highligh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highlight>
                            <a:srgbClr val="FFFF00"/>
                          </a:highlight>
                        </a:rPr>
                        <a:t>10%</a:t>
                      </a:r>
                      <a:endParaRPr lang="en-US" sz="2400" b="1" i="0" u="none" strike="noStrike" dirty="0">
                        <a:solidFill>
                          <a:schemeClr val="accent1">
                            <a:lumMod val="50000"/>
                          </a:schemeClr>
                        </a:solidFill>
                        <a:effectLst/>
                        <a:highlight>
                          <a:srgbClr val="FFFF00"/>
                        </a:highlight>
                        <a:latin typeface="Arial" panose="020B0604020202020204" pitchFamily="34" charset="0"/>
                      </a:endParaRPr>
                    </a:p>
                  </a:txBody>
                  <a:tcPr marL="7620" marR="7620" marT="7620" marB="0" anchor="b"/>
                </a:tc>
                <a:tc>
                  <a:txBody>
                    <a:bodyPr/>
                    <a:lstStyle/>
                    <a:p>
                      <a:pPr algn="ctr" fontAlgn="b"/>
                      <a:r>
                        <a:rPr lang="en-US" sz="2400" b="1" u="none" strike="noStrike" dirty="0">
                          <a:solidFill>
                            <a:schemeClr val="accent1">
                              <a:lumMod val="50000"/>
                            </a:schemeClr>
                          </a:solidFill>
                          <a:effectLst/>
                          <a:highlight>
                            <a:srgbClr val="FFFF00"/>
                          </a:highlight>
                        </a:rPr>
                        <a:t>9%</a:t>
                      </a:r>
                      <a:endParaRPr lang="en-US" sz="2400" b="1" i="0" u="none" strike="noStrike" dirty="0">
                        <a:solidFill>
                          <a:schemeClr val="accent1">
                            <a:lumMod val="50000"/>
                          </a:schemeClr>
                        </a:solidFill>
                        <a:effectLst/>
                        <a:highlight>
                          <a:srgbClr val="FFFF00"/>
                        </a:highlight>
                        <a:latin typeface="Arial" panose="020B0604020202020204" pitchFamily="34" charset="0"/>
                      </a:endParaRPr>
                    </a:p>
                  </a:txBody>
                  <a:tcPr marL="7620" marR="7620" marT="7620" marB="0" anchor="b"/>
                </a:tc>
                <a:extLst>
                  <a:ext uri="{0D108BD9-81ED-4DB2-BD59-A6C34878D82A}">
                    <a16:rowId xmlns:a16="http://schemas.microsoft.com/office/drawing/2014/main" val="1461325600"/>
                  </a:ext>
                </a:extLst>
              </a:tr>
              <a:tr h="403860">
                <a:tc>
                  <a:txBody>
                    <a:bodyPr/>
                    <a:lstStyle/>
                    <a:p>
                      <a:pPr algn="l" rtl="0" fontAlgn="b"/>
                      <a:r>
                        <a:rPr lang="en-US" sz="2400" b="1" u="none" strike="noStrike">
                          <a:solidFill>
                            <a:schemeClr val="accent1">
                              <a:lumMod val="50000"/>
                            </a:schemeClr>
                          </a:solidFill>
                          <a:effectLst/>
                        </a:rPr>
                        <a:t>TRANSIT</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a:solidFill>
                            <a:schemeClr val="accent1">
                              <a:lumMod val="50000"/>
                            </a:schemeClr>
                          </a:solidFill>
                          <a:effectLst/>
                        </a:rPr>
                        <a:t>5%</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a:solidFill>
                            <a:schemeClr val="accent1">
                              <a:lumMod val="50000"/>
                            </a:schemeClr>
                          </a:solidFill>
                          <a:effectLst/>
                        </a:rPr>
                        <a:t>5%</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rPr>
                        <a:t>5%</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fontAlgn="b"/>
                      <a:r>
                        <a:rPr lang="en-US" sz="2400" b="1" u="none" strike="noStrike" dirty="0">
                          <a:solidFill>
                            <a:srgbClr val="C00000"/>
                          </a:solidFill>
                          <a:effectLst/>
                        </a:rPr>
                        <a:t>5%</a:t>
                      </a:r>
                      <a:endParaRPr lang="en-US" sz="2400" b="1" i="0" u="none" strike="noStrike" dirty="0">
                        <a:solidFill>
                          <a:srgbClr val="C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82205533"/>
                  </a:ext>
                </a:extLst>
              </a:tr>
              <a:tr h="335280">
                <a:tc>
                  <a:txBody>
                    <a:bodyPr/>
                    <a:lstStyle/>
                    <a:p>
                      <a:pPr algn="l" rtl="0" fontAlgn="b"/>
                      <a:r>
                        <a:rPr lang="en-US" sz="2400" b="1" u="none" strike="noStrike" dirty="0">
                          <a:solidFill>
                            <a:schemeClr val="accent1">
                              <a:lumMod val="50000"/>
                            </a:schemeClr>
                          </a:solidFill>
                          <a:effectLst/>
                        </a:rPr>
                        <a:t>WALKED </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a:solidFill>
                            <a:schemeClr val="accent1">
                              <a:lumMod val="50000"/>
                            </a:schemeClr>
                          </a:solidFill>
                          <a:effectLst/>
                        </a:rPr>
                        <a:t>4%</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a:solidFill>
                            <a:schemeClr val="accent1">
                              <a:lumMod val="50000"/>
                            </a:schemeClr>
                          </a:solidFill>
                          <a:effectLst/>
                        </a:rPr>
                        <a:t>3%</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rPr>
                        <a:t>3%</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fontAlgn="b"/>
                      <a:r>
                        <a:rPr lang="en-US" sz="2400" b="1" u="none" strike="noStrike">
                          <a:solidFill>
                            <a:schemeClr val="accent1">
                              <a:lumMod val="50000"/>
                            </a:schemeClr>
                          </a:solidFill>
                          <a:effectLst/>
                        </a:rPr>
                        <a:t>3%</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000714546"/>
                  </a:ext>
                </a:extLst>
              </a:tr>
              <a:tr h="335280">
                <a:tc>
                  <a:txBody>
                    <a:bodyPr/>
                    <a:lstStyle/>
                    <a:p>
                      <a:pPr algn="l" rtl="0" fontAlgn="b"/>
                      <a:r>
                        <a:rPr lang="en-US" sz="2400" b="1" u="none" strike="noStrike">
                          <a:solidFill>
                            <a:schemeClr val="accent1">
                              <a:lumMod val="50000"/>
                            </a:schemeClr>
                          </a:solidFill>
                          <a:effectLst/>
                        </a:rPr>
                        <a:t>BIKE </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a:solidFill>
                            <a:schemeClr val="accent1">
                              <a:lumMod val="50000"/>
                            </a:schemeClr>
                          </a:solidFill>
                          <a:effectLst/>
                        </a:rPr>
                        <a:t>0%</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a:solidFill>
                            <a:schemeClr val="accent1">
                              <a:lumMod val="50000"/>
                            </a:schemeClr>
                          </a:solidFill>
                          <a:effectLst/>
                        </a:rPr>
                        <a:t>0%</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rPr>
                        <a:t>0%</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fontAlgn="b"/>
                      <a:r>
                        <a:rPr lang="en-US" sz="2400" b="1" u="none" strike="noStrike" dirty="0">
                          <a:solidFill>
                            <a:schemeClr val="accent1">
                              <a:lumMod val="50000"/>
                            </a:schemeClr>
                          </a:solidFill>
                          <a:effectLst/>
                        </a:rPr>
                        <a:t>0%</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161306214"/>
                  </a:ext>
                </a:extLst>
              </a:tr>
              <a:tr h="449580">
                <a:tc>
                  <a:txBody>
                    <a:bodyPr/>
                    <a:lstStyle/>
                    <a:p>
                      <a:pPr algn="l" rtl="0" fontAlgn="b"/>
                      <a:r>
                        <a:rPr lang="en-US" sz="2400" b="1" u="none" strike="noStrike">
                          <a:solidFill>
                            <a:schemeClr val="accent1">
                              <a:lumMod val="50000"/>
                            </a:schemeClr>
                          </a:solidFill>
                          <a:effectLst/>
                        </a:rPr>
                        <a:t>TAXI, OTHER </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a:solidFill>
                            <a:schemeClr val="accent1">
                              <a:lumMod val="50000"/>
                            </a:schemeClr>
                          </a:solidFill>
                          <a:effectLst/>
                        </a:rPr>
                        <a:t>1%</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a:solidFill>
                            <a:schemeClr val="accent1">
                              <a:lumMod val="50000"/>
                            </a:schemeClr>
                          </a:solidFill>
                          <a:effectLst/>
                        </a:rPr>
                        <a:t>1%</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rPr>
                        <a:t>1%</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tc>
                  <a:txBody>
                    <a:bodyPr/>
                    <a:lstStyle/>
                    <a:p>
                      <a:pPr algn="ctr" fontAlgn="b"/>
                      <a:r>
                        <a:rPr lang="en-US" sz="2400" b="1" u="none" strike="noStrike" dirty="0">
                          <a:solidFill>
                            <a:schemeClr val="accent1">
                              <a:lumMod val="50000"/>
                            </a:schemeClr>
                          </a:solidFill>
                          <a:effectLst/>
                        </a:rPr>
                        <a:t>1%</a:t>
                      </a:r>
                      <a:endParaRPr lang="en-US" sz="2400" b="1" i="0" u="none" strike="noStrike" dirty="0">
                        <a:solidFill>
                          <a:schemeClr val="accent1">
                            <a:lumMod val="50000"/>
                          </a:schemeClr>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852798099"/>
                  </a:ext>
                </a:extLst>
              </a:tr>
              <a:tr h="449580">
                <a:tc>
                  <a:txBody>
                    <a:bodyPr/>
                    <a:lstStyle/>
                    <a:p>
                      <a:pPr algn="l" rtl="0" fontAlgn="b"/>
                      <a:r>
                        <a:rPr lang="en-US" sz="2400" b="1" u="none" strike="noStrike">
                          <a:solidFill>
                            <a:schemeClr val="accent1">
                              <a:lumMod val="50000"/>
                            </a:schemeClr>
                          </a:solidFill>
                          <a:effectLst/>
                        </a:rPr>
                        <a:t>WORKED AT HOME </a:t>
                      </a:r>
                      <a:endParaRPr lang="en-US" sz="2400" b="1" i="0" u="none" strike="noStrike">
                        <a:solidFill>
                          <a:schemeClr val="accent1">
                            <a:lumMod val="50000"/>
                          </a:schemeClr>
                        </a:solidFill>
                        <a:effectLs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highlight>
                            <a:srgbClr val="FFFF00"/>
                          </a:highlight>
                        </a:rPr>
                        <a:t>3%</a:t>
                      </a:r>
                      <a:endParaRPr lang="en-US" sz="2400" b="1" i="0" u="none" strike="noStrike" dirty="0">
                        <a:solidFill>
                          <a:schemeClr val="accent1">
                            <a:lumMod val="50000"/>
                          </a:schemeClr>
                        </a:solidFill>
                        <a:effectLst/>
                        <a:highlight>
                          <a:srgbClr val="FFFF00"/>
                        </a:highligh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highlight>
                            <a:srgbClr val="FFFF00"/>
                          </a:highlight>
                        </a:rPr>
                        <a:t>3%</a:t>
                      </a:r>
                      <a:endParaRPr lang="en-US" sz="2400" b="1" i="0" u="none" strike="noStrike" dirty="0">
                        <a:solidFill>
                          <a:schemeClr val="accent1">
                            <a:lumMod val="50000"/>
                          </a:schemeClr>
                        </a:solidFill>
                        <a:effectLst/>
                        <a:highlight>
                          <a:srgbClr val="FFFF00"/>
                        </a:highlight>
                        <a:latin typeface="Arial" panose="020B0604020202020204" pitchFamily="34" charset="0"/>
                      </a:endParaRPr>
                    </a:p>
                  </a:txBody>
                  <a:tcPr marL="7620" marR="7620" marT="7620" marB="0" anchor="b"/>
                </a:tc>
                <a:tc>
                  <a:txBody>
                    <a:bodyPr/>
                    <a:lstStyle/>
                    <a:p>
                      <a:pPr algn="ctr" rtl="0" fontAlgn="b"/>
                      <a:r>
                        <a:rPr lang="en-US" sz="2400" b="1" u="none" strike="noStrike" dirty="0">
                          <a:solidFill>
                            <a:schemeClr val="accent1">
                              <a:lumMod val="50000"/>
                            </a:schemeClr>
                          </a:solidFill>
                          <a:effectLst/>
                          <a:highlight>
                            <a:srgbClr val="FFFF00"/>
                          </a:highlight>
                        </a:rPr>
                        <a:t>4%</a:t>
                      </a:r>
                      <a:endParaRPr lang="en-US" sz="2400" b="1" i="0" u="none" strike="noStrike" dirty="0">
                        <a:solidFill>
                          <a:schemeClr val="accent1">
                            <a:lumMod val="50000"/>
                          </a:schemeClr>
                        </a:solidFill>
                        <a:effectLst/>
                        <a:highlight>
                          <a:srgbClr val="FFFF00"/>
                        </a:highlight>
                        <a:latin typeface="Arial" panose="020B0604020202020204" pitchFamily="34" charset="0"/>
                      </a:endParaRPr>
                    </a:p>
                  </a:txBody>
                  <a:tcPr marL="7620" marR="7620" marT="7620" marB="0" anchor="b"/>
                </a:tc>
                <a:tc>
                  <a:txBody>
                    <a:bodyPr/>
                    <a:lstStyle/>
                    <a:p>
                      <a:pPr algn="ctr" fontAlgn="b"/>
                      <a:r>
                        <a:rPr lang="en-US" sz="2400" b="1" u="none" strike="noStrike" dirty="0">
                          <a:solidFill>
                            <a:srgbClr val="C00000"/>
                          </a:solidFill>
                          <a:effectLst/>
                          <a:highlight>
                            <a:srgbClr val="FFFF00"/>
                          </a:highlight>
                        </a:rPr>
                        <a:t>5%</a:t>
                      </a:r>
                      <a:endParaRPr lang="en-US" sz="2400" b="1" i="0" u="none" strike="noStrike" dirty="0">
                        <a:solidFill>
                          <a:srgbClr val="C00000"/>
                        </a:solidFill>
                        <a:effectLst/>
                        <a:highlight>
                          <a:srgbClr val="FFFF00"/>
                        </a:highlight>
                        <a:latin typeface="Arial" panose="020B0604020202020204" pitchFamily="34" charset="0"/>
                      </a:endParaRPr>
                    </a:p>
                  </a:txBody>
                  <a:tcPr marL="7620" marR="7620" marT="7620" marB="0" anchor="b"/>
                </a:tc>
                <a:extLst>
                  <a:ext uri="{0D108BD9-81ED-4DB2-BD59-A6C34878D82A}">
                    <a16:rowId xmlns:a16="http://schemas.microsoft.com/office/drawing/2014/main" val="362746712"/>
                  </a:ext>
                </a:extLst>
              </a:tr>
            </a:tbl>
          </a:graphicData>
        </a:graphic>
      </p:graphicFrame>
    </p:spTree>
    <p:extLst>
      <p:ext uri="{BB962C8B-B14F-4D97-AF65-F5344CB8AC3E}">
        <p14:creationId xmlns:p14="http://schemas.microsoft.com/office/powerpoint/2010/main" val="2038662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530E4-A9B3-4495-B3B2-E7B1D5394DC9}"/>
              </a:ext>
            </a:extLst>
          </p:cNvPr>
          <p:cNvSpPr>
            <a:spLocks noGrp="1"/>
          </p:cNvSpPr>
          <p:nvPr>
            <p:ph type="title"/>
          </p:nvPr>
        </p:nvSpPr>
        <p:spPr>
          <a:xfrm>
            <a:off x="495299" y="205303"/>
            <a:ext cx="8382000" cy="990600"/>
          </a:xfrm>
        </p:spPr>
        <p:txBody>
          <a:bodyPr>
            <a:normAutofit fontScale="90000"/>
          </a:bodyPr>
          <a:lstStyle/>
          <a:p>
            <a:pPr algn="ctr"/>
            <a:r>
              <a:rPr lang="en-US" sz="3600" dirty="0">
                <a:solidFill>
                  <a:schemeClr val="accent1">
                    <a:lumMod val="50000"/>
                  </a:schemeClr>
                </a:solidFill>
              </a:rPr>
              <a:t>2017 – ONLY SEVEN METROS PASS 20% TEST </a:t>
            </a:r>
            <a:br>
              <a:rPr lang="en-US" sz="3600" dirty="0">
                <a:solidFill>
                  <a:schemeClr val="accent1">
                    <a:lumMod val="50000"/>
                  </a:schemeClr>
                </a:solidFill>
              </a:rPr>
            </a:br>
            <a:r>
              <a:rPr lang="en-US" sz="3600" dirty="0">
                <a:solidFill>
                  <a:schemeClr val="accent1">
                    <a:lumMod val="50000"/>
                  </a:schemeClr>
                </a:solidFill>
              </a:rPr>
              <a:t>(sum of carpool and transit</a:t>
            </a:r>
            <a:r>
              <a:rPr lang="en-US" dirty="0">
                <a:solidFill>
                  <a:schemeClr val="accent1">
                    <a:lumMod val="50000"/>
                  </a:schemeClr>
                </a:solidFill>
              </a:rPr>
              <a:t>)</a:t>
            </a:r>
          </a:p>
        </p:txBody>
      </p:sp>
      <p:sp>
        <p:nvSpPr>
          <p:cNvPr id="3" name="Footer Placeholder 2">
            <a:extLst>
              <a:ext uri="{FF2B5EF4-FFF2-40B4-BE49-F238E27FC236}">
                <a16:creationId xmlns:a16="http://schemas.microsoft.com/office/drawing/2014/main" id="{DF225878-1C37-48AE-9FDE-71195EC1932B}"/>
              </a:ext>
            </a:extLst>
          </p:cNvPr>
          <p:cNvSpPr>
            <a:spLocks noGrp="1"/>
          </p:cNvSpPr>
          <p:nvPr>
            <p:ph type="ftr" sz="quarter" idx="11"/>
          </p:nvPr>
        </p:nvSpPr>
        <p:spPr/>
        <p:txBody>
          <a:bodyPr/>
          <a:lstStyle/>
          <a:p>
            <a:r>
              <a:rPr kumimoji="0" lang="en-US"/>
              <a:t>ALAN E. PISARSKI </a:t>
            </a:r>
          </a:p>
        </p:txBody>
      </p:sp>
      <p:graphicFrame>
        <p:nvGraphicFramePr>
          <p:cNvPr id="4" name="Table 3">
            <a:extLst>
              <a:ext uri="{FF2B5EF4-FFF2-40B4-BE49-F238E27FC236}">
                <a16:creationId xmlns:a16="http://schemas.microsoft.com/office/drawing/2014/main" id="{37A7280C-BF10-453A-AF03-AA564555F5CA}"/>
              </a:ext>
            </a:extLst>
          </p:cNvPr>
          <p:cNvGraphicFramePr>
            <a:graphicFrameLocks noGrp="1"/>
          </p:cNvGraphicFramePr>
          <p:nvPr>
            <p:extLst>
              <p:ext uri="{D42A27DB-BD31-4B8C-83A1-F6EECF244321}">
                <p14:modId xmlns:p14="http://schemas.microsoft.com/office/powerpoint/2010/main" val="2922190681"/>
              </p:ext>
            </p:extLst>
          </p:nvPr>
        </p:nvGraphicFramePr>
        <p:xfrm>
          <a:off x="609600" y="1828800"/>
          <a:ext cx="8153399" cy="4881530"/>
        </p:xfrm>
        <a:graphic>
          <a:graphicData uri="http://schemas.openxmlformats.org/drawingml/2006/table">
            <a:tbl>
              <a:tblPr>
                <a:tableStyleId>{5C22544A-7EE6-4342-B048-85BDC9FD1C3A}</a:tableStyleId>
              </a:tblPr>
              <a:tblGrid>
                <a:gridCol w="2270807">
                  <a:extLst>
                    <a:ext uri="{9D8B030D-6E8A-4147-A177-3AD203B41FA5}">
                      <a16:colId xmlns:a16="http://schemas.microsoft.com/office/drawing/2014/main" val="39857651"/>
                    </a:ext>
                  </a:extLst>
                </a:gridCol>
                <a:gridCol w="1960864">
                  <a:extLst>
                    <a:ext uri="{9D8B030D-6E8A-4147-A177-3AD203B41FA5}">
                      <a16:colId xmlns:a16="http://schemas.microsoft.com/office/drawing/2014/main" val="3580597846"/>
                    </a:ext>
                  </a:extLst>
                </a:gridCol>
                <a:gridCol w="1960864">
                  <a:extLst>
                    <a:ext uri="{9D8B030D-6E8A-4147-A177-3AD203B41FA5}">
                      <a16:colId xmlns:a16="http://schemas.microsoft.com/office/drawing/2014/main" val="3212099908"/>
                    </a:ext>
                  </a:extLst>
                </a:gridCol>
                <a:gridCol w="1960864">
                  <a:extLst>
                    <a:ext uri="{9D8B030D-6E8A-4147-A177-3AD203B41FA5}">
                      <a16:colId xmlns:a16="http://schemas.microsoft.com/office/drawing/2014/main" val="3320974707"/>
                    </a:ext>
                  </a:extLst>
                </a:gridCol>
              </a:tblGrid>
              <a:tr h="220718">
                <a:tc>
                  <a:txBody>
                    <a:bodyPr/>
                    <a:lstStyle/>
                    <a:p>
                      <a:pPr algn="ctr" fontAlgn="b"/>
                      <a:r>
                        <a:rPr lang="en-US" sz="2000" u="none" strike="noStrike" dirty="0">
                          <a:effectLst/>
                        </a:rPr>
                        <a:t>MAJOR METROS</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TOTAL </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CARPOOL </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TRANSIT </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04975428"/>
                  </a:ext>
                </a:extLst>
              </a:tr>
              <a:tr h="220718">
                <a:tc>
                  <a:txBody>
                    <a:bodyPr/>
                    <a:lstStyle/>
                    <a:p>
                      <a:pPr algn="l" fontAlgn="b"/>
                      <a:r>
                        <a:rPr lang="en-US" sz="1600" u="none" strike="noStrike" dirty="0">
                          <a:effectLst/>
                        </a:rPr>
                        <a:t>BALTIMORE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14.8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8.0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6.8</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13957065"/>
                  </a:ext>
                </a:extLst>
              </a:tr>
              <a:tr h="220718">
                <a:tc>
                  <a:txBody>
                    <a:bodyPr/>
                    <a:lstStyle/>
                    <a:p>
                      <a:pPr algn="l" fontAlgn="b"/>
                      <a:r>
                        <a:rPr lang="en-US" sz="1600" u="none" strike="noStrike">
                          <a:effectLst/>
                          <a:highlight>
                            <a:srgbClr val="FFFF00"/>
                          </a:highlight>
                        </a:rPr>
                        <a:t>BOSTON</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dirty="0">
                          <a:effectLst/>
                          <a:highlight>
                            <a:srgbClr val="FFFF00"/>
                          </a:highlight>
                        </a:rPr>
                        <a:t>20.4</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dirty="0">
                          <a:effectLst/>
                          <a:highlight>
                            <a:srgbClr val="FFFF00"/>
                          </a:highlight>
                        </a:rPr>
                        <a:t>7.0</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dirty="0">
                          <a:effectLst/>
                          <a:highlight>
                            <a:srgbClr val="FFFF00"/>
                          </a:highlight>
                        </a:rPr>
                        <a:t>13.4</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val="4091020081"/>
                  </a:ext>
                </a:extLst>
              </a:tr>
              <a:tr h="220718">
                <a:tc>
                  <a:txBody>
                    <a:bodyPr/>
                    <a:lstStyle/>
                    <a:p>
                      <a:pPr algn="l" fontAlgn="b"/>
                      <a:r>
                        <a:rPr lang="en-US" sz="1600" u="none" strike="noStrike">
                          <a:effectLst/>
                          <a:highlight>
                            <a:srgbClr val="FFFF00"/>
                          </a:highlight>
                        </a:rPr>
                        <a:t>CHI </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a:effectLst/>
                          <a:highlight>
                            <a:srgbClr val="FFFF00"/>
                          </a:highlight>
                        </a:rPr>
                        <a:t>19.9</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dirty="0">
                          <a:effectLst/>
                          <a:highlight>
                            <a:srgbClr val="FFFF00"/>
                          </a:highlight>
                        </a:rPr>
                        <a:t>7.6</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dirty="0">
                          <a:effectLst/>
                          <a:highlight>
                            <a:srgbClr val="FFFF00"/>
                          </a:highlight>
                        </a:rPr>
                        <a:t>12.3</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val="465338668"/>
                  </a:ext>
                </a:extLst>
              </a:tr>
              <a:tr h="220718">
                <a:tc>
                  <a:txBody>
                    <a:bodyPr/>
                    <a:lstStyle/>
                    <a:p>
                      <a:pPr algn="l" fontAlgn="b"/>
                      <a:r>
                        <a:rPr lang="en-US" sz="1600" u="none" strike="noStrike">
                          <a:effectLst/>
                        </a:rPr>
                        <a:t>DALLAS</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10.9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9.6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1.3</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44428093"/>
                  </a:ext>
                </a:extLst>
              </a:tr>
              <a:tr h="220718">
                <a:tc>
                  <a:txBody>
                    <a:bodyPr/>
                    <a:lstStyle/>
                    <a:p>
                      <a:pPr algn="l" fontAlgn="b"/>
                      <a:r>
                        <a:rPr lang="en-US" sz="1600" u="none" strike="noStrike">
                          <a:effectLst/>
                        </a:rPr>
                        <a:t>DENVER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12.3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40116853"/>
                  </a:ext>
                </a:extLst>
              </a:tr>
              <a:tr h="220718">
                <a:tc>
                  <a:txBody>
                    <a:bodyPr/>
                    <a:lstStyle/>
                    <a:p>
                      <a:pPr algn="l" fontAlgn="b"/>
                      <a:r>
                        <a:rPr lang="en-US" sz="1600" u="none" strike="noStrike">
                          <a:effectLst/>
                        </a:rPr>
                        <a:t>HOUSTON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12.1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13051128"/>
                  </a:ext>
                </a:extLst>
              </a:tr>
              <a:tr h="220718">
                <a:tc>
                  <a:txBody>
                    <a:bodyPr/>
                    <a:lstStyle/>
                    <a:p>
                      <a:pPr algn="l" fontAlgn="b"/>
                      <a:r>
                        <a:rPr lang="en-US" sz="1600" u="none" strike="noStrike">
                          <a:effectLst/>
                        </a:rPr>
                        <a:t>LOS ANGELES</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14.4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23546983"/>
                  </a:ext>
                </a:extLst>
              </a:tr>
              <a:tr h="220718">
                <a:tc>
                  <a:txBody>
                    <a:bodyPr/>
                    <a:lstStyle/>
                    <a:p>
                      <a:pPr algn="l" fontAlgn="b"/>
                      <a:r>
                        <a:rPr lang="en-US" sz="1600" u="none" strike="noStrike">
                          <a:effectLst/>
                        </a:rPr>
                        <a:t>MINNEAPOLIS</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12.8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18525575"/>
                  </a:ext>
                </a:extLst>
              </a:tr>
              <a:tr h="220718">
                <a:tc>
                  <a:txBody>
                    <a:bodyPr/>
                    <a:lstStyle/>
                    <a:p>
                      <a:pPr algn="l" fontAlgn="b"/>
                      <a:r>
                        <a:rPr lang="en-US" sz="1600" u="none" strike="noStrike">
                          <a:effectLst/>
                        </a:rPr>
                        <a:t>NEW ORLEANS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11.6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87609750"/>
                  </a:ext>
                </a:extLst>
              </a:tr>
              <a:tr h="220718">
                <a:tc>
                  <a:txBody>
                    <a:bodyPr/>
                    <a:lstStyle/>
                    <a:p>
                      <a:pPr algn="l" fontAlgn="b"/>
                      <a:r>
                        <a:rPr lang="en-US" sz="1600" u="none" strike="noStrike">
                          <a:effectLst/>
                          <a:highlight>
                            <a:srgbClr val="FFFF00"/>
                          </a:highlight>
                        </a:rPr>
                        <a:t>NEW YORK</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a:effectLst/>
                          <a:highlight>
                            <a:srgbClr val="FFFF00"/>
                          </a:highlight>
                        </a:rPr>
                        <a:t>37.3</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a:effectLst/>
                          <a:highlight>
                            <a:srgbClr val="FFFF00"/>
                          </a:highlight>
                        </a:rPr>
                        <a:t>6.3</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b="1" u="none" strike="noStrike" dirty="0">
                          <a:solidFill>
                            <a:srgbClr val="C00000"/>
                          </a:solidFill>
                          <a:effectLst/>
                          <a:highlight>
                            <a:srgbClr val="FFFF00"/>
                          </a:highlight>
                        </a:rPr>
                        <a:t>31.0</a:t>
                      </a:r>
                      <a:endParaRPr lang="en-US" sz="1600" b="1" i="0" u="none" strike="noStrike" dirty="0">
                        <a:solidFill>
                          <a:srgbClr val="C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val="1527138673"/>
                  </a:ext>
                </a:extLst>
              </a:tr>
              <a:tr h="220718">
                <a:tc>
                  <a:txBody>
                    <a:bodyPr/>
                    <a:lstStyle/>
                    <a:p>
                      <a:pPr algn="l" fontAlgn="b"/>
                      <a:r>
                        <a:rPr lang="en-US" sz="1600" u="none" strike="noStrike">
                          <a:effectLst/>
                        </a:rPr>
                        <a:t>PHIL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16.3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900648"/>
                  </a:ext>
                </a:extLst>
              </a:tr>
              <a:tr h="220718">
                <a:tc>
                  <a:txBody>
                    <a:bodyPr/>
                    <a:lstStyle/>
                    <a:p>
                      <a:pPr algn="l" fontAlgn="b"/>
                      <a:r>
                        <a:rPr lang="en-US" sz="1600" u="none" strike="noStrike">
                          <a:effectLst/>
                        </a:rPr>
                        <a:t>PHOENIX</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13.1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88732174"/>
                  </a:ext>
                </a:extLst>
              </a:tr>
              <a:tr h="220718">
                <a:tc>
                  <a:txBody>
                    <a:bodyPr/>
                    <a:lstStyle/>
                    <a:p>
                      <a:pPr algn="l" fontAlgn="b"/>
                      <a:r>
                        <a:rPr lang="en-US" sz="1600" u="none" strike="noStrike">
                          <a:effectLst/>
                        </a:rPr>
                        <a:t>PITTSBURGH</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13.6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21535605"/>
                  </a:ext>
                </a:extLst>
              </a:tr>
              <a:tr h="220718">
                <a:tc>
                  <a:txBody>
                    <a:bodyPr/>
                    <a:lstStyle/>
                    <a:p>
                      <a:pPr algn="l" fontAlgn="b"/>
                      <a:r>
                        <a:rPr lang="en-US" sz="1600" u="none" strike="noStrike">
                          <a:effectLst/>
                        </a:rPr>
                        <a:t>PORTLAND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15.5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89047061"/>
                  </a:ext>
                </a:extLst>
              </a:tr>
              <a:tr h="294290">
                <a:tc>
                  <a:txBody>
                    <a:bodyPr/>
                    <a:lstStyle/>
                    <a:p>
                      <a:pPr algn="l" fontAlgn="b"/>
                      <a:r>
                        <a:rPr lang="en-US" sz="1600" u="none" strike="noStrike">
                          <a:effectLst/>
                          <a:highlight>
                            <a:srgbClr val="FFFF00"/>
                          </a:highlight>
                        </a:rPr>
                        <a:t>SAN FRANCISCO</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a:effectLst/>
                          <a:highlight>
                            <a:srgbClr val="FFFF00"/>
                          </a:highlight>
                        </a:rPr>
                        <a:t>26.2</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a:effectLst/>
                          <a:highlight>
                            <a:srgbClr val="FFFF00"/>
                          </a:highlight>
                        </a:rPr>
                        <a:t>9.8</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dirty="0">
                          <a:effectLst/>
                          <a:highlight>
                            <a:srgbClr val="FFFF00"/>
                          </a:highlight>
                        </a:rPr>
                        <a:t>17.4</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val="1731830686"/>
                  </a:ext>
                </a:extLst>
              </a:tr>
              <a:tr h="220718">
                <a:tc>
                  <a:txBody>
                    <a:bodyPr/>
                    <a:lstStyle/>
                    <a:p>
                      <a:pPr algn="l" fontAlgn="b"/>
                      <a:r>
                        <a:rPr lang="en-US" sz="1600" u="none" strike="noStrike">
                          <a:effectLst/>
                          <a:highlight>
                            <a:srgbClr val="FFFF00"/>
                          </a:highlight>
                        </a:rPr>
                        <a:t>SEATTLE </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a:effectLst/>
                          <a:highlight>
                            <a:srgbClr val="FFFF00"/>
                          </a:highlight>
                        </a:rPr>
                        <a:t>20.6</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a:effectLst/>
                          <a:highlight>
                            <a:srgbClr val="FFFF00"/>
                          </a:highlight>
                        </a:rPr>
                        <a:t>10.5</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dirty="0">
                          <a:effectLst/>
                          <a:highlight>
                            <a:srgbClr val="FFFF00"/>
                          </a:highlight>
                        </a:rPr>
                        <a:t>10.1</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val="1684206066"/>
                  </a:ext>
                </a:extLst>
              </a:tr>
              <a:tr h="220718">
                <a:tc>
                  <a:txBody>
                    <a:bodyPr/>
                    <a:lstStyle/>
                    <a:p>
                      <a:pPr algn="l" fontAlgn="b"/>
                      <a:r>
                        <a:rPr lang="en-US" sz="1600" u="none" strike="noStrike">
                          <a:effectLst/>
                          <a:highlight>
                            <a:srgbClr val="FFFF00"/>
                          </a:highlight>
                        </a:rPr>
                        <a:t>HONOLULU</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a:effectLst/>
                          <a:highlight>
                            <a:srgbClr val="FFFF00"/>
                          </a:highlight>
                        </a:rPr>
                        <a:t>21.3</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b="1" u="none" strike="noStrike" dirty="0">
                          <a:solidFill>
                            <a:srgbClr val="C00000"/>
                          </a:solidFill>
                          <a:effectLst/>
                          <a:highlight>
                            <a:srgbClr val="FFFF00"/>
                          </a:highlight>
                        </a:rPr>
                        <a:t>13.2</a:t>
                      </a:r>
                      <a:endParaRPr lang="en-US" sz="1600" b="1" i="0" u="none" strike="noStrike" dirty="0">
                        <a:solidFill>
                          <a:srgbClr val="C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dirty="0">
                          <a:effectLst/>
                          <a:highlight>
                            <a:srgbClr val="FFFF00"/>
                          </a:highlight>
                        </a:rPr>
                        <a:t>8.1</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val="67658377"/>
                  </a:ext>
                </a:extLst>
              </a:tr>
              <a:tr h="220718">
                <a:tc>
                  <a:txBody>
                    <a:bodyPr/>
                    <a:lstStyle/>
                    <a:p>
                      <a:pPr algn="l" fontAlgn="b"/>
                      <a:r>
                        <a:rPr lang="en-US" sz="1600" u="none" strike="noStrike">
                          <a:effectLst/>
                          <a:highlight>
                            <a:srgbClr val="FFFF00"/>
                          </a:highlight>
                        </a:rPr>
                        <a:t>WASH DC </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a:effectLst/>
                          <a:highlight>
                            <a:srgbClr val="FFFF00"/>
                          </a:highlight>
                        </a:rPr>
                        <a:t>22.0</a:t>
                      </a:r>
                      <a:endParaRPr lang="en-US" sz="1600" b="0" i="0" u="none" strike="noStrike">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dirty="0">
                          <a:effectLst/>
                          <a:highlight>
                            <a:srgbClr val="FFFF00"/>
                          </a:highlight>
                        </a:rPr>
                        <a:t>9.2</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ctr" fontAlgn="b"/>
                      <a:r>
                        <a:rPr lang="en-US" sz="1600" u="none" strike="noStrike" dirty="0">
                          <a:effectLst/>
                          <a:highlight>
                            <a:srgbClr val="FFFF00"/>
                          </a:highlight>
                        </a:rPr>
                        <a:t>12.8</a:t>
                      </a:r>
                      <a:endParaRPr lang="en-US" sz="16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val="447000400"/>
                  </a:ext>
                </a:extLst>
              </a:tr>
            </a:tbl>
          </a:graphicData>
        </a:graphic>
      </p:graphicFrame>
    </p:spTree>
    <p:extLst>
      <p:ext uri="{BB962C8B-B14F-4D97-AF65-F5344CB8AC3E}">
        <p14:creationId xmlns:p14="http://schemas.microsoft.com/office/powerpoint/2010/main" val="2767812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p:spPr>
        <p:txBody>
          <a:bodyPr>
            <a:normAutofit/>
          </a:bodyPr>
          <a:lstStyle/>
          <a:p>
            <a:r>
              <a:rPr lang="en-US" dirty="0">
                <a:solidFill>
                  <a:schemeClr val="accent1">
                    <a:lumMod val="50000"/>
                  </a:schemeClr>
                </a:solidFill>
              </a:rPr>
              <a:t>When will WAH catch transit? </a:t>
            </a:r>
          </a:p>
        </p:txBody>
      </p:sp>
      <p:sp>
        <p:nvSpPr>
          <p:cNvPr id="5" name="Footer Placeholder 4"/>
          <p:cNvSpPr>
            <a:spLocks noGrp="1"/>
          </p:cNvSpPr>
          <p:nvPr>
            <p:ph type="ftr" sz="quarter" idx="11"/>
          </p:nvPr>
        </p:nvSpPr>
        <p:spPr/>
        <p:txBody>
          <a:bodyPr/>
          <a:lstStyle/>
          <a:p>
            <a:pPr>
              <a:defRPr/>
            </a:pPr>
            <a:r>
              <a:rPr lang="en-US"/>
              <a:t>ALAN E. PISARSKI </a:t>
            </a:r>
          </a:p>
        </p:txBody>
      </p:sp>
      <p:graphicFrame>
        <p:nvGraphicFramePr>
          <p:cNvPr id="8" name="Chart Placeholder 7"/>
          <p:cNvGraphicFramePr>
            <a:graphicFrameLocks noGrp="1"/>
          </p:cNvGraphicFramePr>
          <p:nvPr>
            <p:ph type="chart" idx="1"/>
            <p:extLst>
              <p:ext uri="{D42A27DB-BD31-4B8C-83A1-F6EECF244321}">
                <p14:modId xmlns:p14="http://schemas.microsoft.com/office/powerpoint/2010/main" val="1509570000"/>
              </p:ext>
            </p:extLst>
          </p:nvPr>
        </p:nvGraphicFramePr>
        <p:xfrm>
          <a:off x="457200" y="1752600"/>
          <a:ext cx="81534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E962-4117-4237-9346-9AF4770D95B7}"/>
              </a:ext>
            </a:extLst>
          </p:cNvPr>
          <p:cNvSpPr>
            <a:spLocks noGrp="1"/>
          </p:cNvSpPr>
          <p:nvPr>
            <p:ph type="title"/>
          </p:nvPr>
        </p:nvSpPr>
        <p:spPr/>
        <p:txBody>
          <a:bodyPr>
            <a:normAutofit fontScale="90000"/>
          </a:bodyPr>
          <a:lstStyle/>
          <a:p>
            <a:r>
              <a:rPr lang="en-US" dirty="0">
                <a:solidFill>
                  <a:schemeClr val="accent1">
                    <a:lumMod val="50000"/>
                  </a:schemeClr>
                </a:solidFill>
              </a:rPr>
              <a:t>When will WAH catch Transit? - 2017</a:t>
            </a:r>
          </a:p>
        </p:txBody>
      </p:sp>
      <p:sp>
        <p:nvSpPr>
          <p:cNvPr id="3" name="Footer Placeholder 2">
            <a:extLst>
              <a:ext uri="{FF2B5EF4-FFF2-40B4-BE49-F238E27FC236}">
                <a16:creationId xmlns:a16="http://schemas.microsoft.com/office/drawing/2014/main" id="{227E7A51-64B1-4FFC-B5CD-15D1DF964A37}"/>
              </a:ext>
            </a:extLst>
          </p:cNvPr>
          <p:cNvSpPr>
            <a:spLocks noGrp="1"/>
          </p:cNvSpPr>
          <p:nvPr>
            <p:ph type="ftr" sz="quarter" idx="11"/>
          </p:nvPr>
        </p:nvSpPr>
        <p:spPr/>
        <p:txBody>
          <a:bodyPr/>
          <a:lstStyle/>
          <a:p>
            <a:r>
              <a:rPr kumimoji="0" lang="en-US"/>
              <a:t>ALAN E. PISARSKI </a:t>
            </a:r>
          </a:p>
        </p:txBody>
      </p:sp>
      <p:graphicFrame>
        <p:nvGraphicFramePr>
          <p:cNvPr id="4" name="Chart 3">
            <a:extLst>
              <a:ext uri="{FF2B5EF4-FFF2-40B4-BE49-F238E27FC236}">
                <a16:creationId xmlns:a16="http://schemas.microsoft.com/office/drawing/2014/main" id="{96824016-4B45-4CC4-AB88-F2FE0090A0A6}"/>
              </a:ext>
            </a:extLst>
          </p:cNvPr>
          <p:cNvGraphicFramePr>
            <a:graphicFrameLocks/>
          </p:cNvGraphicFramePr>
          <p:nvPr>
            <p:extLst>
              <p:ext uri="{D42A27DB-BD31-4B8C-83A1-F6EECF244321}">
                <p14:modId xmlns:p14="http://schemas.microsoft.com/office/powerpoint/2010/main" val="3226729519"/>
              </p:ext>
            </p:extLst>
          </p:nvPr>
        </p:nvGraphicFramePr>
        <p:xfrm>
          <a:off x="228600" y="1676400"/>
          <a:ext cx="8686800" cy="45718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2508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0EE2-4816-4338-80D3-7F01AEF4222D}"/>
              </a:ext>
            </a:extLst>
          </p:cNvPr>
          <p:cNvSpPr>
            <a:spLocks noGrp="1"/>
          </p:cNvSpPr>
          <p:nvPr>
            <p:ph type="title"/>
          </p:nvPr>
        </p:nvSpPr>
        <p:spPr/>
        <p:txBody>
          <a:bodyPr/>
          <a:lstStyle/>
          <a:p>
            <a:r>
              <a:rPr lang="en-US" dirty="0">
                <a:solidFill>
                  <a:schemeClr val="accent1">
                    <a:lumMod val="50000"/>
                  </a:schemeClr>
                </a:solidFill>
              </a:rPr>
              <a:t>AVERAGE TRAVEL TIME TO WORK </a:t>
            </a:r>
          </a:p>
        </p:txBody>
      </p:sp>
      <p:sp>
        <p:nvSpPr>
          <p:cNvPr id="3" name="Footer Placeholder 2">
            <a:extLst>
              <a:ext uri="{FF2B5EF4-FFF2-40B4-BE49-F238E27FC236}">
                <a16:creationId xmlns:a16="http://schemas.microsoft.com/office/drawing/2014/main" id="{FBF9FE6A-4EBF-4DFE-89E5-F1FD6F328856}"/>
              </a:ext>
            </a:extLst>
          </p:cNvPr>
          <p:cNvSpPr>
            <a:spLocks noGrp="1"/>
          </p:cNvSpPr>
          <p:nvPr>
            <p:ph type="ftr" sz="quarter" idx="11"/>
          </p:nvPr>
        </p:nvSpPr>
        <p:spPr/>
        <p:txBody>
          <a:bodyPr/>
          <a:lstStyle/>
          <a:p>
            <a:r>
              <a:rPr kumimoji="0" lang="en-US"/>
              <a:t>ALAN E. PISARSKI </a:t>
            </a:r>
          </a:p>
        </p:txBody>
      </p:sp>
      <p:graphicFrame>
        <p:nvGraphicFramePr>
          <p:cNvPr id="4" name="Chart 3">
            <a:extLst>
              <a:ext uri="{FF2B5EF4-FFF2-40B4-BE49-F238E27FC236}">
                <a16:creationId xmlns:a16="http://schemas.microsoft.com/office/drawing/2014/main" id="{0AB30D77-C0E3-45D3-80D3-9526E2EBB526}"/>
              </a:ext>
            </a:extLst>
          </p:cNvPr>
          <p:cNvGraphicFramePr>
            <a:graphicFrameLocks/>
          </p:cNvGraphicFramePr>
          <p:nvPr>
            <p:extLst>
              <p:ext uri="{D42A27DB-BD31-4B8C-83A1-F6EECF244321}">
                <p14:modId xmlns:p14="http://schemas.microsoft.com/office/powerpoint/2010/main" val="3129916165"/>
              </p:ext>
            </p:extLst>
          </p:nvPr>
        </p:nvGraphicFramePr>
        <p:xfrm>
          <a:off x="609600" y="2085109"/>
          <a:ext cx="8153400" cy="419080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A3F9716-EE2C-4511-AB23-73CD8E70FFA9}"/>
              </a:ext>
            </a:extLst>
          </p:cNvPr>
          <p:cNvSpPr txBox="1"/>
          <p:nvPr/>
        </p:nvSpPr>
        <p:spPr>
          <a:xfrm>
            <a:off x="1714500" y="1687368"/>
            <a:ext cx="5943600" cy="1107996"/>
          </a:xfrm>
          <a:prstGeom prst="rect">
            <a:avLst/>
          </a:prstGeom>
          <a:noFill/>
        </p:spPr>
        <p:txBody>
          <a:bodyPr wrap="square" rtlCol="0">
            <a:spAutoFit/>
          </a:bodyPr>
          <a:lstStyle/>
          <a:p>
            <a:r>
              <a:rPr lang="en-US" sz="1600" b="1" dirty="0">
                <a:solidFill>
                  <a:srgbClr val="C00000"/>
                </a:solidFill>
              </a:rPr>
              <a:t>LONG TERM </a:t>
            </a:r>
          </a:p>
          <a:p>
            <a:r>
              <a:rPr lang="en-US" sz="1600" dirty="0">
                <a:solidFill>
                  <a:srgbClr val="C00000"/>
                </a:solidFill>
              </a:rPr>
              <a:t>1980  21.7 </a:t>
            </a:r>
          </a:p>
          <a:p>
            <a:r>
              <a:rPr lang="en-US" sz="1600" dirty="0">
                <a:solidFill>
                  <a:srgbClr val="C00000"/>
                </a:solidFill>
              </a:rPr>
              <a:t>1990  23.4</a:t>
            </a:r>
          </a:p>
          <a:p>
            <a:r>
              <a:rPr lang="en-US" b="1" dirty="0">
                <a:solidFill>
                  <a:srgbClr val="C00000"/>
                </a:solidFill>
              </a:rPr>
              <a:t>2000  26.6</a:t>
            </a:r>
          </a:p>
        </p:txBody>
      </p:sp>
      <p:sp>
        <p:nvSpPr>
          <p:cNvPr id="6" name="TextBox 5">
            <a:extLst>
              <a:ext uri="{FF2B5EF4-FFF2-40B4-BE49-F238E27FC236}">
                <a16:creationId xmlns:a16="http://schemas.microsoft.com/office/drawing/2014/main" id="{14F26D8A-0B6E-43F8-BFC8-FABE5C6E5A1B}"/>
              </a:ext>
            </a:extLst>
          </p:cNvPr>
          <p:cNvSpPr txBox="1"/>
          <p:nvPr/>
        </p:nvSpPr>
        <p:spPr>
          <a:xfrm>
            <a:off x="1143000" y="3276600"/>
            <a:ext cx="5105400" cy="646331"/>
          </a:xfrm>
          <a:prstGeom prst="rect">
            <a:avLst/>
          </a:prstGeom>
          <a:noFill/>
        </p:spPr>
        <p:txBody>
          <a:bodyPr wrap="square" rtlCol="0">
            <a:spAutoFit/>
          </a:bodyPr>
          <a:lstStyle/>
          <a:p>
            <a:r>
              <a:rPr lang="en-US" b="1" dirty="0">
                <a:solidFill>
                  <a:schemeClr val="accent1">
                    <a:lumMod val="50000"/>
                  </a:schemeClr>
                </a:solidFill>
              </a:rPr>
              <a:t>10% unemployment does wonders for congestion!</a:t>
            </a:r>
          </a:p>
          <a:p>
            <a:r>
              <a:rPr lang="en-US" b="1" dirty="0">
                <a:solidFill>
                  <a:schemeClr val="accent1">
                    <a:lumMod val="50000"/>
                  </a:schemeClr>
                </a:solidFill>
              </a:rPr>
              <a:t>2017 is first time this century above 26.6 minutes </a:t>
            </a:r>
          </a:p>
        </p:txBody>
      </p:sp>
    </p:spTree>
    <p:extLst>
      <p:ext uri="{BB962C8B-B14F-4D97-AF65-F5344CB8AC3E}">
        <p14:creationId xmlns:p14="http://schemas.microsoft.com/office/powerpoint/2010/main" val="1508222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3081-3486-4FFE-B720-386D1144F88E}"/>
              </a:ext>
            </a:extLst>
          </p:cNvPr>
          <p:cNvSpPr>
            <a:spLocks noGrp="1"/>
          </p:cNvSpPr>
          <p:nvPr>
            <p:ph type="title"/>
          </p:nvPr>
        </p:nvSpPr>
        <p:spPr/>
        <p:txBody>
          <a:bodyPr>
            <a:noAutofit/>
          </a:bodyPr>
          <a:lstStyle/>
          <a:p>
            <a:pPr algn="ctr"/>
            <a:r>
              <a:rPr lang="en-US" sz="3600" dirty="0">
                <a:solidFill>
                  <a:schemeClr val="accent1">
                    <a:lumMod val="50000"/>
                  </a:schemeClr>
                </a:solidFill>
              </a:rPr>
              <a:t>MY FAVORITE MEASURES OF TRAVEL TIME </a:t>
            </a:r>
            <a:r>
              <a:rPr lang="en-US" sz="3200" dirty="0">
                <a:solidFill>
                  <a:srgbClr val="00B050"/>
                </a:solidFill>
              </a:rPr>
              <a:t>UNDER 20 MINUTES </a:t>
            </a:r>
            <a:r>
              <a:rPr lang="en-US" sz="3200" dirty="0"/>
              <a:t>&amp; </a:t>
            </a:r>
            <a:r>
              <a:rPr lang="en-US" sz="3200" dirty="0">
                <a:solidFill>
                  <a:srgbClr val="C00000"/>
                </a:solidFill>
              </a:rPr>
              <a:t>OVER 60 MINUTES </a:t>
            </a:r>
          </a:p>
        </p:txBody>
      </p:sp>
      <p:sp>
        <p:nvSpPr>
          <p:cNvPr id="3" name="Footer Placeholder 2">
            <a:extLst>
              <a:ext uri="{FF2B5EF4-FFF2-40B4-BE49-F238E27FC236}">
                <a16:creationId xmlns:a16="http://schemas.microsoft.com/office/drawing/2014/main" id="{CDF34F52-2221-476B-B769-9CC410241E4A}"/>
              </a:ext>
            </a:extLst>
          </p:cNvPr>
          <p:cNvSpPr>
            <a:spLocks noGrp="1"/>
          </p:cNvSpPr>
          <p:nvPr>
            <p:ph type="ftr" sz="quarter" idx="11"/>
          </p:nvPr>
        </p:nvSpPr>
        <p:spPr/>
        <p:txBody>
          <a:bodyPr/>
          <a:lstStyle/>
          <a:p>
            <a:r>
              <a:rPr kumimoji="0" lang="en-US" dirty="0"/>
              <a:t>ALAN E. PISARSKI </a:t>
            </a:r>
          </a:p>
        </p:txBody>
      </p:sp>
      <p:graphicFrame>
        <p:nvGraphicFramePr>
          <p:cNvPr id="5" name="Chart 4">
            <a:extLst>
              <a:ext uri="{FF2B5EF4-FFF2-40B4-BE49-F238E27FC236}">
                <a16:creationId xmlns:a16="http://schemas.microsoft.com/office/drawing/2014/main" id="{C897010B-B75F-444B-8EEB-E356DA10E25B}"/>
              </a:ext>
            </a:extLst>
          </p:cNvPr>
          <p:cNvGraphicFramePr>
            <a:graphicFrameLocks/>
          </p:cNvGraphicFramePr>
          <p:nvPr>
            <p:extLst>
              <p:ext uri="{D42A27DB-BD31-4B8C-83A1-F6EECF244321}">
                <p14:modId xmlns:p14="http://schemas.microsoft.com/office/powerpoint/2010/main" val="1343094705"/>
              </p:ext>
            </p:extLst>
          </p:nvPr>
        </p:nvGraphicFramePr>
        <p:xfrm>
          <a:off x="609600" y="1981200"/>
          <a:ext cx="8229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8963DF9-B829-48E6-A08E-BA13E6BB3672}"/>
              </a:ext>
            </a:extLst>
          </p:cNvPr>
          <p:cNvSpPr txBox="1"/>
          <p:nvPr/>
        </p:nvSpPr>
        <p:spPr>
          <a:xfrm>
            <a:off x="1066800" y="2767639"/>
            <a:ext cx="2971800" cy="369332"/>
          </a:xfrm>
          <a:prstGeom prst="rect">
            <a:avLst/>
          </a:prstGeom>
          <a:noFill/>
        </p:spPr>
        <p:txBody>
          <a:bodyPr wrap="square" rtlCol="0">
            <a:spAutoFit/>
          </a:bodyPr>
          <a:lstStyle/>
          <a:p>
            <a:r>
              <a:rPr lang="en-US" dirty="0"/>
              <a:t>1990 WAS 50% W 2% WAH </a:t>
            </a:r>
          </a:p>
        </p:txBody>
      </p:sp>
      <p:sp>
        <p:nvSpPr>
          <p:cNvPr id="7" name="TextBox 6">
            <a:extLst>
              <a:ext uri="{FF2B5EF4-FFF2-40B4-BE49-F238E27FC236}">
                <a16:creationId xmlns:a16="http://schemas.microsoft.com/office/drawing/2014/main" id="{70C2FA0A-C7CE-40BC-B124-62825B06BCDC}"/>
              </a:ext>
            </a:extLst>
          </p:cNvPr>
          <p:cNvSpPr txBox="1"/>
          <p:nvPr/>
        </p:nvSpPr>
        <p:spPr>
          <a:xfrm>
            <a:off x="5943600" y="3200400"/>
            <a:ext cx="2209800" cy="381000"/>
          </a:xfrm>
          <a:prstGeom prst="rect">
            <a:avLst/>
          </a:prstGeom>
          <a:noFill/>
        </p:spPr>
        <p:txBody>
          <a:bodyPr wrap="square" rtlCol="0">
            <a:spAutoFit/>
          </a:bodyPr>
          <a:lstStyle/>
          <a:p>
            <a:r>
              <a:rPr lang="en-US" dirty="0"/>
              <a:t>= 46% W WAH </a:t>
            </a:r>
          </a:p>
        </p:txBody>
      </p:sp>
      <p:cxnSp>
        <p:nvCxnSpPr>
          <p:cNvPr id="9" name="Straight Arrow Connector 8">
            <a:extLst>
              <a:ext uri="{FF2B5EF4-FFF2-40B4-BE49-F238E27FC236}">
                <a16:creationId xmlns:a16="http://schemas.microsoft.com/office/drawing/2014/main" id="{7587FD2B-E7C0-4ED5-A540-ECC2A35D6355}"/>
              </a:ext>
            </a:extLst>
          </p:cNvPr>
          <p:cNvCxnSpPr/>
          <p:nvPr/>
        </p:nvCxnSpPr>
        <p:spPr>
          <a:xfrm flipV="1">
            <a:off x="7543800" y="2895600"/>
            <a:ext cx="990600" cy="457200"/>
          </a:xfrm>
          <a:prstGeom prst="straightConnector1">
            <a:avLst/>
          </a:prstGeom>
          <a:ln w="3492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C7BA42A-76D0-4A26-8535-B37A28D25BA2}"/>
              </a:ext>
            </a:extLst>
          </p:cNvPr>
          <p:cNvSpPr txBox="1"/>
          <p:nvPr/>
        </p:nvSpPr>
        <p:spPr>
          <a:xfrm>
            <a:off x="5246917" y="4130841"/>
            <a:ext cx="2754083" cy="369332"/>
          </a:xfrm>
          <a:prstGeom prst="rect">
            <a:avLst/>
          </a:prstGeom>
          <a:noFill/>
        </p:spPr>
        <p:txBody>
          <a:bodyPr wrap="square" rtlCol="0">
            <a:spAutoFit/>
          </a:bodyPr>
          <a:lstStyle/>
          <a:p>
            <a:r>
              <a:rPr lang="en-US" dirty="0"/>
              <a:t>Almost 3% over 90 minutes </a:t>
            </a:r>
          </a:p>
        </p:txBody>
      </p:sp>
      <p:cxnSp>
        <p:nvCxnSpPr>
          <p:cNvPr id="12" name="Straight Arrow Connector 11">
            <a:extLst>
              <a:ext uri="{FF2B5EF4-FFF2-40B4-BE49-F238E27FC236}">
                <a16:creationId xmlns:a16="http://schemas.microsoft.com/office/drawing/2014/main" id="{82E37F1E-6780-4F1F-BE10-9A792AEC4AF7}"/>
              </a:ext>
            </a:extLst>
          </p:cNvPr>
          <p:cNvCxnSpPr/>
          <p:nvPr/>
        </p:nvCxnSpPr>
        <p:spPr>
          <a:xfrm>
            <a:off x="7848600" y="4381500"/>
            <a:ext cx="685800" cy="3810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379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89FB-5F5A-4153-A66C-109998E5D52E}"/>
              </a:ext>
            </a:extLst>
          </p:cNvPr>
          <p:cNvSpPr>
            <a:spLocks noGrp="1"/>
          </p:cNvSpPr>
          <p:nvPr>
            <p:ph type="title"/>
          </p:nvPr>
        </p:nvSpPr>
        <p:spPr/>
        <p:txBody>
          <a:bodyPr>
            <a:normAutofit/>
          </a:bodyPr>
          <a:lstStyle/>
          <a:p>
            <a:r>
              <a:rPr lang="en-US" sz="3600" dirty="0"/>
              <a:t>WATCHING “EXTREME COMMUTES” RISE </a:t>
            </a:r>
          </a:p>
        </p:txBody>
      </p:sp>
      <p:sp>
        <p:nvSpPr>
          <p:cNvPr id="3" name="Footer Placeholder 2">
            <a:extLst>
              <a:ext uri="{FF2B5EF4-FFF2-40B4-BE49-F238E27FC236}">
                <a16:creationId xmlns:a16="http://schemas.microsoft.com/office/drawing/2014/main" id="{910F2509-6FFB-4F02-A4E8-225E08B6B02F}"/>
              </a:ext>
            </a:extLst>
          </p:cNvPr>
          <p:cNvSpPr>
            <a:spLocks noGrp="1"/>
          </p:cNvSpPr>
          <p:nvPr>
            <p:ph type="ftr" sz="quarter" idx="11"/>
          </p:nvPr>
        </p:nvSpPr>
        <p:spPr/>
        <p:txBody>
          <a:bodyPr/>
          <a:lstStyle/>
          <a:p>
            <a:r>
              <a:rPr kumimoji="0" lang="en-US"/>
              <a:t>ALAN E. PISARSKI </a:t>
            </a:r>
          </a:p>
        </p:txBody>
      </p:sp>
      <p:graphicFrame>
        <p:nvGraphicFramePr>
          <p:cNvPr id="5" name="Chart 4">
            <a:extLst>
              <a:ext uri="{FF2B5EF4-FFF2-40B4-BE49-F238E27FC236}">
                <a16:creationId xmlns:a16="http://schemas.microsoft.com/office/drawing/2014/main" id="{D6A2055C-47AC-4A0B-BCA9-B1064497C546}"/>
              </a:ext>
            </a:extLst>
          </p:cNvPr>
          <p:cNvGraphicFramePr>
            <a:graphicFrameLocks/>
          </p:cNvGraphicFramePr>
          <p:nvPr>
            <p:extLst>
              <p:ext uri="{D42A27DB-BD31-4B8C-83A1-F6EECF244321}">
                <p14:modId xmlns:p14="http://schemas.microsoft.com/office/powerpoint/2010/main" val="1203510320"/>
              </p:ext>
            </p:extLst>
          </p:nvPr>
        </p:nvGraphicFramePr>
        <p:xfrm>
          <a:off x="609600" y="1676400"/>
          <a:ext cx="7924800" cy="4571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8923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b="1" dirty="0">
                <a:solidFill>
                  <a:srgbClr val="A50021"/>
                </a:solidFill>
              </a:rPr>
              <a:t>WHAT IS CONGESTION ?</a:t>
            </a:r>
          </a:p>
        </p:txBody>
      </p:sp>
      <p:sp>
        <p:nvSpPr>
          <p:cNvPr id="460803" name="Rectangle 3"/>
          <p:cNvSpPr>
            <a:spLocks noGrp="1" noChangeArrowheads="1"/>
          </p:cNvSpPr>
          <p:nvPr>
            <p:ph sz="quarter" idx="1"/>
          </p:nvPr>
        </p:nvSpPr>
        <p:spPr/>
        <p:txBody>
          <a:bodyPr>
            <a:normAutofit/>
          </a:bodyPr>
          <a:lstStyle/>
          <a:p>
            <a:pPr>
              <a:buNone/>
            </a:pPr>
            <a:r>
              <a:rPr lang="en-US" sz="3600" b="1" dirty="0">
                <a:solidFill>
                  <a:schemeClr val="accent2"/>
                </a:solidFill>
              </a:rPr>
              <a:t>Congestion is: </a:t>
            </a:r>
          </a:p>
          <a:p>
            <a:pPr algn="ctr">
              <a:buNone/>
            </a:pPr>
            <a:r>
              <a:rPr lang="en-US" sz="3600" b="1" dirty="0">
                <a:solidFill>
                  <a:schemeClr val="accent2"/>
                </a:solidFill>
              </a:rPr>
              <a:t>People with the economic means to act on their social and economic interests - getting in the way of other people with the means to act on theirs!</a:t>
            </a:r>
          </a:p>
        </p:txBody>
      </p:sp>
      <p:sp>
        <p:nvSpPr>
          <p:cNvPr id="4" name="Footer Placeholder 3"/>
          <p:cNvSpPr>
            <a:spLocks noGrp="1"/>
          </p:cNvSpPr>
          <p:nvPr>
            <p:ph type="ftr" sz="quarter" idx="11"/>
          </p:nvPr>
        </p:nvSpPr>
        <p:spPr/>
        <p:txBody>
          <a:bodyPr/>
          <a:lstStyle/>
          <a:p>
            <a:r>
              <a:rPr kumimoji="0" lang="en-US"/>
              <a:t>ALAN E. PISARSKI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4294967295"/>
          </p:nvPr>
        </p:nvSpPr>
        <p:spPr>
          <a:xfrm>
            <a:off x="3124200" y="6245225"/>
            <a:ext cx="2895600" cy="476250"/>
          </a:xfrm>
          <a:prstGeom prst="rect">
            <a:avLst/>
          </a:prstGeom>
        </p:spPr>
        <p:txBody>
          <a:bodyPr/>
          <a:lstStyle/>
          <a:p>
            <a:r>
              <a:rPr lang="en-US" dirty="0"/>
              <a:t>ALAN E. PISARSKI </a:t>
            </a:r>
          </a:p>
        </p:txBody>
      </p:sp>
      <p:sp>
        <p:nvSpPr>
          <p:cNvPr id="462850" name="Rectangle 2"/>
          <p:cNvSpPr>
            <a:spLocks noGrp="1" noChangeArrowheads="1"/>
          </p:cNvSpPr>
          <p:nvPr>
            <p:ph type="title"/>
          </p:nvPr>
        </p:nvSpPr>
        <p:spPr>
          <a:xfrm>
            <a:off x="304800" y="228600"/>
            <a:ext cx="8458200" cy="990600"/>
          </a:xfrm>
        </p:spPr>
        <p:txBody>
          <a:bodyPr>
            <a:normAutofit fontScale="90000"/>
          </a:bodyPr>
          <a:lstStyle/>
          <a:p>
            <a:r>
              <a:rPr lang="en-US" sz="3000" b="1" dirty="0">
                <a:solidFill>
                  <a:srgbClr val="A50021"/>
                </a:solidFill>
              </a:rPr>
              <a:t>The great loss from congestion is not the extra five minutes it takes to get home</a:t>
            </a:r>
          </a:p>
        </p:txBody>
      </p:sp>
      <p:sp>
        <p:nvSpPr>
          <p:cNvPr id="462851" name="Rectangle 3"/>
          <p:cNvSpPr>
            <a:spLocks noGrp="1" noChangeArrowheads="1"/>
          </p:cNvSpPr>
          <p:nvPr>
            <p:ph type="body" sz="half" idx="1"/>
          </p:nvPr>
        </p:nvSpPr>
        <p:spPr>
          <a:xfrm>
            <a:off x="566738" y="1752600"/>
            <a:ext cx="3921125" cy="4267200"/>
          </a:xfrm>
        </p:spPr>
        <p:txBody>
          <a:bodyPr/>
          <a:lstStyle/>
          <a:p>
            <a:pPr algn="ctr">
              <a:lnSpc>
                <a:spcPct val="90000"/>
              </a:lnSpc>
              <a:buFont typeface="Wingdings" pitchFamily="2" charset="2"/>
              <a:buNone/>
            </a:pPr>
            <a:r>
              <a:rPr lang="en-US" sz="2200" b="1" u="sng" dirty="0">
                <a:solidFill>
                  <a:schemeClr val="accent2"/>
                </a:solidFill>
              </a:rPr>
              <a:t>HOUSEHOLDS</a:t>
            </a:r>
          </a:p>
          <a:p>
            <a:pPr>
              <a:lnSpc>
                <a:spcPct val="90000"/>
              </a:lnSpc>
            </a:pPr>
            <a:r>
              <a:rPr lang="en-US" sz="2200" b="1" dirty="0">
                <a:solidFill>
                  <a:schemeClr val="accent2"/>
                </a:solidFill>
              </a:rPr>
              <a:t>It’s the decline in the number of jobs I could reach in ½ hr!</a:t>
            </a:r>
          </a:p>
          <a:p>
            <a:pPr>
              <a:lnSpc>
                <a:spcPct val="90000"/>
              </a:lnSpc>
            </a:pPr>
            <a:r>
              <a:rPr lang="en-US" sz="2200" b="1" dirty="0">
                <a:solidFill>
                  <a:schemeClr val="accent2"/>
                </a:solidFill>
              </a:rPr>
              <a:t>It’s the decline in the number of affordable homes accessible to my work!</a:t>
            </a:r>
          </a:p>
          <a:p>
            <a:pPr>
              <a:lnSpc>
                <a:spcPct val="90000"/>
              </a:lnSpc>
            </a:pPr>
            <a:r>
              <a:rPr lang="en-US" sz="2200" b="1" dirty="0">
                <a:solidFill>
                  <a:schemeClr val="accent2"/>
                </a:solidFill>
              </a:rPr>
              <a:t>It’s the decline in the reliability of arriving on time!</a:t>
            </a:r>
          </a:p>
        </p:txBody>
      </p:sp>
      <p:sp>
        <p:nvSpPr>
          <p:cNvPr id="462852" name="Rectangle 4"/>
          <p:cNvSpPr>
            <a:spLocks noGrp="1" noChangeArrowheads="1"/>
          </p:cNvSpPr>
          <p:nvPr>
            <p:ph type="body" sz="half" idx="2"/>
          </p:nvPr>
        </p:nvSpPr>
        <p:spPr>
          <a:xfrm>
            <a:off x="4646613" y="1752600"/>
            <a:ext cx="3921125" cy="4267200"/>
          </a:xfrm>
        </p:spPr>
        <p:txBody>
          <a:bodyPr/>
          <a:lstStyle/>
          <a:p>
            <a:pPr algn="ctr">
              <a:lnSpc>
                <a:spcPct val="90000"/>
              </a:lnSpc>
              <a:buFont typeface="Wingdings" pitchFamily="2" charset="2"/>
              <a:buNone/>
            </a:pPr>
            <a:r>
              <a:rPr lang="en-US" sz="2200" b="1" u="sng" dirty="0">
                <a:solidFill>
                  <a:schemeClr val="accent2"/>
                </a:solidFill>
              </a:rPr>
              <a:t>BUSINESSES </a:t>
            </a:r>
          </a:p>
          <a:p>
            <a:pPr>
              <a:lnSpc>
                <a:spcPct val="90000"/>
              </a:lnSpc>
            </a:pPr>
            <a:r>
              <a:rPr lang="en-US" sz="2200" b="1" dirty="0">
                <a:solidFill>
                  <a:schemeClr val="accent2"/>
                </a:solidFill>
              </a:rPr>
              <a:t>It’s the decline in the number of workers within ½ hr of my employment site!</a:t>
            </a:r>
          </a:p>
          <a:p>
            <a:pPr>
              <a:lnSpc>
                <a:spcPct val="90000"/>
              </a:lnSpc>
            </a:pPr>
            <a:r>
              <a:rPr lang="en-US" sz="2200" b="1" dirty="0">
                <a:solidFill>
                  <a:schemeClr val="accent2"/>
                </a:solidFill>
              </a:rPr>
              <a:t>It’s the decline in the number of suppliers &amp; customers within ½ hr of my business!</a:t>
            </a:r>
          </a:p>
          <a:p>
            <a:pPr>
              <a:lnSpc>
                <a:spcPct val="90000"/>
              </a:lnSpc>
            </a:pPr>
            <a:r>
              <a:rPr lang="en-US" sz="2200" b="1" dirty="0">
                <a:solidFill>
                  <a:schemeClr val="accent2"/>
                </a:solidFill>
              </a:rPr>
              <a:t>It’s the decline in  shipment reliability!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41CAB1-0E88-4D72-A044-E7DC65867D4C}"/>
              </a:ext>
            </a:extLst>
          </p:cNvPr>
          <p:cNvSpPr>
            <a:spLocks noGrp="1"/>
          </p:cNvSpPr>
          <p:nvPr>
            <p:ph type="title"/>
          </p:nvPr>
        </p:nvSpPr>
        <p:spPr/>
        <p:txBody>
          <a:bodyPr>
            <a:noAutofit/>
          </a:bodyPr>
          <a:lstStyle/>
          <a:p>
            <a:pPr algn="ctr"/>
            <a:r>
              <a:rPr lang="en-US" sz="2800" dirty="0">
                <a:solidFill>
                  <a:schemeClr val="accent1">
                    <a:lumMod val="50000"/>
                  </a:schemeClr>
                </a:solidFill>
              </a:rPr>
              <a:t>CONVERGING TREND IN MODE TO WORK</a:t>
            </a:r>
            <a:br>
              <a:rPr lang="en-US" sz="2800" dirty="0">
                <a:solidFill>
                  <a:schemeClr val="accent1">
                    <a:lumMod val="50000"/>
                  </a:schemeClr>
                </a:solidFill>
              </a:rPr>
            </a:br>
            <a:r>
              <a:rPr lang="en-US" sz="2800" dirty="0">
                <a:solidFill>
                  <a:schemeClr val="accent1">
                    <a:lumMod val="50000"/>
                  </a:schemeClr>
                </a:solidFill>
              </a:rPr>
              <a:t> BY RACE AND ETHNICITY</a:t>
            </a:r>
          </a:p>
        </p:txBody>
      </p:sp>
      <p:sp>
        <p:nvSpPr>
          <p:cNvPr id="3" name="Footer Placeholder 2">
            <a:extLst>
              <a:ext uri="{FF2B5EF4-FFF2-40B4-BE49-F238E27FC236}">
                <a16:creationId xmlns:a16="http://schemas.microsoft.com/office/drawing/2014/main" id="{41B85F44-B5D1-496B-B4A7-D273AFE9E7D8}"/>
              </a:ext>
            </a:extLst>
          </p:cNvPr>
          <p:cNvSpPr>
            <a:spLocks noGrp="1"/>
          </p:cNvSpPr>
          <p:nvPr>
            <p:ph type="ftr" sz="quarter" idx="11"/>
          </p:nvPr>
        </p:nvSpPr>
        <p:spPr/>
        <p:txBody>
          <a:bodyPr/>
          <a:lstStyle/>
          <a:p>
            <a:r>
              <a:rPr kumimoji="0" lang="en-US"/>
              <a:t>ALAN E. PISARSKI </a:t>
            </a:r>
          </a:p>
        </p:txBody>
      </p:sp>
      <p:graphicFrame>
        <p:nvGraphicFramePr>
          <p:cNvPr id="6" name="Table 5">
            <a:extLst>
              <a:ext uri="{FF2B5EF4-FFF2-40B4-BE49-F238E27FC236}">
                <a16:creationId xmlns:a16="http://schemas.microsoft.com/office/drawing/2014/main" id="{5D5EB068-0A36-4395-91BA-FBDD61F69E5B}"/>
              </a:ext>
            </a:extLst>
          </p:cNvPr>
          <p:cNvGraphicFramePr>
            <a:graphicFrameLocks noGrp="1"/>
          </p:cNvGraphicFramePr>
          <p:nvPr>
            <p:extLst>
              <p:ext uri="{D42A27DB-BD31-4B8C-83A1-F6EECF244321}">
                <p14:modId xmlns:p14="http://schemas.microsoft.com/office/powerpoint/2010/main" val="2890553575"/>
              </p:ext>
            </p:extLst>
          </p:nvPr>
        </p:nvGraphicFramePr>
        <p:xfrm>
          <a:off x="609599" y="1752600"/>
          <a:ext cx="8153400" cy="3619396"/>
        </p:xfrm>
        <a:graphic>
          <a:graphicData uri="http://schemas.openxmlformats.org/drawingml/2006/table">
            <a:tbl>
              <a:tblPr firstRow="1" firstCol="1" bandRow="1">
                <a:tableStyleId>{5C22544A-7EE6-4342-B048-85BDC9FD1C3A}</a:tableStyleId>
              </a:tblPr>
              <a:tblGrid>
                <a:gridCol w="4366014">
                  <a:extLst>
                    <a:ext uri="{9D8B030D-6E8A-4147-A177-3AD203B41FA5}">
                      <a16:colId xmlns:a16="http://schemas.microsoft.com/office/drawing/2014/main" val="4071795703"/>
                    </a:ext>
                  </a:extLst>
                </a:gridCol>
                <a:gridCol w="1262462">
                  <a:extLst>
                    <a:ext uri="{9D8B030D-6E8A-4147-A177-3AD203B41FA5}">
                      <a16:colId xmlns:a16="http://schemas.microsoft.com/office/drawing/2014/main" val="3655472292"/>
                    </a:ext>
                  </a:extLst>
                </a:gridCol>
                <a:gridCol w="1262462">
                  <a:extLst>
                    <a:ext uri="{9D8B030D-6E8A-4147-A177-3AD203B41FA5}">
                      <a16:colId xmlns:a16="http://schemas.microsoft.com/office/drawing/2014/main" val="2155260651"/>
                    </a:ext>
                  </a:extLst>
                </a:gridCol>
                <a:gridCol w="1262462">
                  <a:extLst>
                    <a:ext uri="{9D8B030D-6E8A-4147-A177-3AD203B41FA5}">
                      <a16:colId xmlns:a16="http://schemas.microsoft.com/office/drawing/2014/main" val="2502580093"/>
                    </a:ext>
                  </a:extLst>
                </a:gridCol>
              </a:tblGrid>
              <a:tr h="304800">
                <a:tc>
                  <a:txBody>
                    <a:bodyPr/>
                    <a:lstStyle/>
                    <a:p>
                      <a:pPr marL="0" marR="0" algn="ctr">
                        <a:lnSpc>
                          <a:spcPct val="115000"/>
                        </a:lnSpc>
                        <a:spcBef>
                          <a:spcPts val="0"/>
                        </a:spcBef>
                        <a:spcAft>
                          <a:spcPts val="0"/>
                        </a:spcAft>
                      </a:pPr>
                      <a:r>
                        <a:rPr lang="en-US" sz="1600" dirty="0">
                          <a:solidFill>
                            <a:schemeClr val="tx1"/>
                          </a:solidFill>
                          <a:effectLst/>
                        </a:rPr>
                        <a:t>DRIVE ALONE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2000</a:t>
                      </a: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2010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600"/>
                        </a:spcAft>
                      </a:pPr>
                      <a:r>
                        <a:rPr lang="en-US" sz="1600" dirty="0">
                          <a:solidFill>
                            <a:schemeClr val="tx1"/>
                          </a:solidFill>
                          <a:effectLst/>
                          <a:latin typeface="Arial" panose="020B0604020202020204" pitchFamily="34" charset="0"/>
                          <a:cs typeface="Arial" panose="020B0604020202020204" pitchFamily="34" charset="0"/>
                        </a:rPr>
                        <a:t> 2017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575314062"/>
                  </a:ext>
                </a:extLst>
              </a:tr>
              <a:tr h="304800">
                <a:tc>
                  <a:txBody>
                    <a:bodyPr/>
                    <a:lstStyle/>
                    <a:p>
                      <a:pPr marL="0" marR="0">
                        <a:lnSpc>
                          <a:spcPct val="115000"/>
                        </a:lnSpc>
                        <a:spcBef>
                          <a:spcPts val="0"/>
                        </a:spcBef>
                        <a:spcAft>
                          <a:spcPts val="0"/>
                        </a:spcAft>
                      </a:pPr>
                      <a:r>
                        <a:rPr lang="en-US" sz="1600" dirty="0">
                          <a:solidFill>
                            <a:schemeClr val="tx1"/>
                          </a:solidFill>
                          <a:effectLst/>
                        </a:rPr>
                        <a:t>Hispanic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rPr>
                        <a:t>60.60%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rPr>
                        <a:t>67.80%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C00000"/>
                          </a:solidFill>
                          <a:effectLst/>
                        </a:rPr>
                        <a:t>71.60%</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04524166"/>
                  </a:ext>
                </a:extLst>
              </a:tr>
              <a:tr h="284140">
                <a:tc>
                  <a:txBody>
                    <a:bodyPr/>
                    <a:lstStyle/>
                    <a:p>
                      <a:pPr marL="0" marR="0">
                        <a:lnSpc>
                          <a:spcPct val="115000"/>
                        </a:lnSpc>
                        <a:spcBef>
                          <a:spcPts val="0"/>
                        </a:spcBef>
                        <a:spcAft>
                          <a:spcPts val="0"/>
                        </a:spcAft>
                      </a:pPr>
                      <a:r>
                        <a:rPr lang="en-US" sz="1600" dirty="0">
                          <a:solidFill>
                            <a:schemeClr val="tx1"/>
                          </a:solidFill>
                          <a:effectLst/>
                        </a:rPr>
                        <a:t>African-American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rPr>
                        <a:t>67%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rPr>
                        <a:t>72%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C00000"/>
                          </a:solidFill>
                          <a:effectLst/>
                        </a:rPr>
                        <a:t>72.70%</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6777968"/>
                  </a:ext>
                </a:extLst>
              </a:tr>
              <a:tr h="263480">
                <a:tc>
                  <a:txBody>
                    <a:bodyPr/>
                    <a:lstStyle/>
                    <a:p>
                      <a:pPr marL="0" marR="0">
                        <a:lnSpc>
                          <a:spcPct val="115000"/>
                        </a:lnSpc>
                        <a:spcBef>
                          <a:spcPts val="0"/>
                        </a:spcBef>
                        <a:spcAft>
                          <a:spcPts val="0"/>
                        </a:spcAft>
                      </a:pPr>
                      <a:r>
                        <a:rPr lang="en-US" sz="1600" dirty="0">
                          <a:solidFill>
                            <a:schemeClr val="tx1"/>
                          </a:solidFill>
                          <a:effectLst/>
                        </a:rPr>
                        <a:t>Total Pop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rPr>
                        <a:t>75.70%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rPr>
                        <a:t>76.50%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C00000"/>
                          </a:solidFill>
                          <a:effectLst/>
                        </a:rPr>
                        <a:t>76.40%</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66205939"/>
                  </a:ext>
                </a:extLst>
              </a:tr>
              <a:tr h="401660">
                <a:tc>
                  <a:txBody>
                    <a:bodyPr/>
                    <a:lstStyle/>
                    <a:p>
                      <a:pPr marL="0" marR="0" algn="ctr">
                        <a:lnSpc>
                          <a:spcPct val="115000"/>
                        </a:lnSpc>
                        <a:spcBef>
                          <a:spcPts val="0"/>
                        </a:spcBef>
                        <a:spcAft>
                          <a:spcPts val="0"/>
                        </a:spcAft>
                      </a:pPr>
                      <a:r>
                        <a:rPr lang="en-US" sz="1600" dirty="0">
                          <a:solidFill>
                            <a:schemeClr val="tx1"/>
                          </a:solidFill>
                          <a:effectLst/>
                        </a:rPr>
                        <a:t>CARPOOL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C00000"/>
                          </a:solidFill>
                          <a:effectLst/>
                        </a:rPr>
                        <a:t> </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27330115"/>
                  </a:ext>
                </a:extLst>
              </a:tr>
              <a:tr h="298360">
                <a:tc>
                  <a:txBody>
                    <a:bodyPr/>
                    <a:lstStyle/>
                    <a:p>
                      <a:pPr marL="0" marR="0">
                        <a:lnSpc>
                          <a:spcPct val="115000"/>
                        </a:lnSpc>
                        <a:spcBef>
                          <a:spcPts val="0"/>
                        </a:spcBef>
                        <a:spcAft>
                          <a:spcPts val="0"/>
                        </a:spcAft>
                      </a:pPr>
                      <a:r>
                        <a:rPr lang="en-US" sz="1600">
                          <a:solidFill>
                            <a:schemeClr val="tx1"/>
                          </a:solidFill>
                          <a:effectLst/>
                        </a:rPr>
                        <a:t>Hispanic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rPr>
                        <a:t>22.70%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rPr>
                        <a:t>16%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C00000"/>
                          </a:solidFill>
                          <a:effectLst/>
                        </a:rPr>
                        <a:t>13.40%</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43740088"/>
                  </a:ext>
                </a:extLst>
              </a:tr>
              <a:tr h="277700">
                <a:tc>
                  <a:txBody>
                    <a:bodyPr/>
                    <a:lstStyle/>
                    <a:p>
                      <a:pPr marL="0" marR="0">
                        <a:lnSpc>
                          <a:spcPct val="115000"/>
                        </a:lnSpc>
                        <a:spcBef>
                          <a:spcPts val="0"/>
                        </a:spcBef>
                        <a:spcAft>
                          <a:spcPts val="0"/>
                        </a:spcAft>
                      </a:pPr>
                      <a:r>
                        <a:rPr lang="en-US" sz="1600">
                          <a:solidFill>
                            <a:schemeClr val="tx1"/>
                          </a:solidFill>
                          <a:effectLst/>
                        </a:rPr>
                        <a:t>African-American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rPr>
                        <a:t>16%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rPr>
                        <a:t>10%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C00000"/>
                          </a:solidFill>
                          <a:effectLst/>
                        </a:rPr>
                        <a:t>9.10%</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2204184"/>
                  </a:ext>
                </a:extLst>
              </a:tr>
              <a:tr h="257040">
                <a:tc>
                  <a:txBody>
                    <a:bodyPr/>
                    <a:lstStyle/>
                    <a:p>
                      <a:pPr marL="0" marR="0">
                        <a:lnSpc>
                          <a:spcPct val="115000"/>
                        </a:lnSpc>
                        <a:spcBef>
                          <a:spcPts val="0"/>
                        </a:spcBef>
                        <a:spcAft>
                          <a:spcPts val="0"/>
                        </a:spcAft>
                      </a:pPr>
                      <a:r>
                        <a:rPr lang="en-US" sz="1600" dirty="0">
                          <a:solidFill>
                            <a:schemeClr val="tx1"/>
                          </a:solidFill>
                          <a:effectLst/>
                        </a:rPr>
                        <a:t>Total Pop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rPr>
                        <a:t>12.20%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rPr>
                        <a:t>9.70%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C00000"/>
                          </a:solidFill>
                          <a:effectLst/>
                        </a:rPr>
                        <a:t>8.90%</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32661645"/>
                  </a:ext>
                </a:extLst>
              </a:tr>
              <a:tr h="401660">
                <a:tc>
                  <a:txBody>
                    <a:bodyPr/>
                    <a:lstStyle/>
                    <a:p>
                      <a:pPr marL="0" marR="0" algn="ctr">
                        <a:lnSpc>
                          <a:spcPct val="115000"/>
                        </a:lnSpc>
                        <a:spcBef>
                          <a:spcPts val="0"/>
                        </a:spcBef>
                        <a:spcAft>
                          <a:spcPts val="0"/>
                        </a:spcAft>
                      </a:pPr>
                      <a:r>
                        <a:rPr lang="en-US" sz="1600">
                          <a:solidFill>
                            <a:schemeClr val="tx1"/>
                          </a:solidFill>
                          <a:effectLst/>
                        </a:rPr>
                        <a:t>TRANSIT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C00000"/>
                          </a:solidFill>
                          <a:effectLst/>
                        </a:rPr>
                        <a:t> </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92817242"/>
                  </a:ext>
                </a:extLst>
              </a:tr>
              <a:tr h="291920">
                <a:tc>
                  <a:txBody>
                    <a:bodyPr/>
                    <a:lstStyle/>
                    <a:p>
                      <a:pPr marL="0" marR="0">
                        <a:lnSpc>
                          <a:spcPct val="115000"/>
                        </a:lnSpc>
                        <a:spcBef>
                          <a:spcPts val="0"/>
                        </a:spcBef>
                        <a:spcAft>
                          <a:spcPts val="0"/>
                        </a:spcAft>
                      </a:pPr>
                      <a:r>
                        <a:rPr lang="en-US" sz="1600">
                          <a:solidFill>
                            <a:schemeClr val="tx1"/>
                          </a:solidFill>
                          <a:effectLst/>
                        </a:rPr>
                        <a:t>Hispanic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rPr>
                        <a:t>8.60%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rPr>
                        <a:t>7.80%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C00000"/>
                          </a:solidFill>
                          <a:effectLst/>
                        </a:rPr>
                        <a:t>6.65%</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47553310"/>
                  </a:ext>
                </a:extLst>
              </a:tr>
              <a:tr h="228600">
                <a:tc>
                  <a:txBody>
                    <a:bodyPr/>
                    <a:lstStyle/>
                    <a:p>
                      <a:pPr marL="0" marR="0">
                        <a:lnSpc>
                          <a:spcPct val="115000"/>
                        </a:lnSpc>
                        <a:spcBef>
                          <a:spcPts val="0"/>
                        </a:spcBef>
                        <a:spcAft>
                          <a:spcPts val="0"/>
                        </a:spcAft>
                      </a:pPr>
                      <a:r>
                        <a:rPr lang="en-US" sz="1600">
                          <a:solidFill>
                            <a:schemeClr val="tx1"/>
                          </a:solidFill>
                          <a:effectLst/>
                        </a:rPr>
                        <a:t>African-American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rPr>
                        <a:t>12%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rPr>
                        <a:t>10.90%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C00000"/>
                          </a:solidFill>
                          <a:effectLst/>
                        </a:rPr>
                        <a:t>10.10%</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7488123"/>
                  </a:ext>
                </a:extLst>
              </a:tr>
              <a:tr h="241008">
                <a:tc>
                  <a:txBody>
                    <a:bodyPr/>
                    <a:lstStyle/>
                    <a:p>
                      <a:pPr marL="0" marR="0">
                        <a:lnSpc>
                          <a:spcPct val="115000"/>
                        </a:lnSpc>
                        <a:spcBef>
                          <a:spcPts val="0"/>
                        </a:spcBef>
                        <a:spcAft>
                          <a:spcPts val="0"/>
                        </a:spcAft>
                      </a:pPr>
                      <a:r>
                        <a:rPr lang="en-US" sz="1600">
                          <a:solidFill>
                            <a:schemeClr val="tx1"/>
                          </a:solidFill>
                          <a:effectLst/>
                        </a:rPr>
                        <a:t>Total Pop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rPr>
                        <a:t>4.60%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rPr>
                        <a:t>4.90%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C00000"/>
                          </a:solidFill>
                          <a:effectLst/>
                        </a:rPr>
                        <a:t>5.00%</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96279820"/>
                  </a:ext>
                </a:extLst>
              </a:tr>
            </a:tbl>
          </a:graphicData>
        </a:graphic>
      </p:graphicFrame>
    </p:spTree>
    <p:extLst>
      <p:ext uri="{BB962C8B-B14F-4D97-AF65-F5344CB8AC3E}">
        <p14:creationId xmlns:p14="http://schemas.microsoft.com/office/powerpoint/2010/main" val="242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b="1" dirty="0">
                <a:solidFill>
                  <a:srgbClr val="990033"/>
                </a:solidFill>
              </a:rPr>
              <a:t>A QUICK TOUR</a:t>
            </a:r>
            <a:endParaRPr lang="en-US" dirty="0"/>
          </a:p>
        </p:txBody>
      </p:sp>
      <p:sp>
        <p:nvSpPr>
          <p:cNvPr id="70659" name="Content Placeholder 2"/>
          <p:cNvSpPr>
            <a:spLocks noGrp="1"/>
          </p:cNvSpPr>
          <p:nvPr>
            <p:ph sz="quarter" idx="1"/>
          </p:nvPr>
        </p:nvSpPr>
        <p:spPr>
          <a:xfrm>
            <a:off x="439882" y="2147455"/>
            <a:ext cx="8229600" cy="3429000"/>
          </a:xfrm>
          <a:solidFill>
            <a:schemeClr val="accent5">
              <a:lumMod val="20000"/>
              <a:lumOff val="80000"/>
            </a:schemeClr>
          </a:solidFill>
        </p:spPr>
        <p:txBody>
          <a:bodyPr>
            <a:normAutofit/>
          </a:bodyPr>
          <a:lstStyle/>
          <a:p>
            <a:pPr eaLnBrk="1" hangingPunct="1"/>
            <a:r>
              <a:rPr lang="en-US" sz="3600" b="1" dirty="0">
                <a:solidFill>
                  <a:srgbClr val="990033"/>
                </a:solidFill>
              </a:rPr>
              <a:t>SOME PREMISES – </a:t>
            </a:r>
          </a:p>
          <a:p>
            <a:r>
              <a:rPr lang="en-US" sz="3600" b="1" cap="all" dirty="0">
                <a:solidFill>
                  <a:srgbClr val="990033"/>
                </a:solidFill>
              </a:rPr>
              <a:t>Where we are going </a:t>
            </a:r>
            <a:r>
              <a:rPr lang="en-US" sz="3600" b="1" dirty="0">
                <a:solidFill>
                  <a:srgbClr val="990033"/>
                </a:solidFill>
              </a:rPr>
              <a:t>- MAYBE</a:t>
            </a:r>
          </a:p>
          <a:p>
            <a:pPr eaLnBrk="1" hangingPunct="1"/>
            <a:r>
              <a:rPr lang="en-US" sz="3600" b="1" cap="all" dirty="0">
                <a:solidFill>
                  <a:srgbClr val="990033"/>
                </a:solidFill>
              </a:rPr>
              <a:t>Where we are at NOW -</a:t>
            </a:r>
          </a:p>
          <a:p>
            <a:pPr eaLnBrk="1" hangingPunct="1"/>
            <a:r>
              <a:rPr lang="en-US" sz="3600" b="1" dirty="0">
                <a:solidFill>
                  <a:srgbClr val="990033"/>
                </a:solidFill>
              </a:rPr>
              <a:t>SOME ISSUES &amp; POLICY CHALLENGES</a:t>
            </a:r>
          </a:p>
        </p:txBody>
      </p:sp>
      <p:sp>
        <p:nvSpPr>
          <p:cNvPr id="4" name="TextBox 3"/>
          <p:cNvSpPr txBox="1"/>
          <p:nvPr/>
        </p:nvSpPr>
        <p:spPr>
          <a:xfrm>
            <a:off x="457200" y="1752600"/>
            <a:ext cx="8229600" cy="381000"/>
          </a:xfrm>
          <a:prstGeom prst="rect">
            <a:avLst/>
          </a:prstGeom>
          <a:solidFill>
            <a:srgbClr val="990033"/>
          </a:solidFill>
        </p:spPr>
        <p:txBody>
          <a:bodyPr wrap="square" rtlCol="0">
            <a:spAutoFit/>
          </a:bodyPr>
          <a:lstStyle/>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62A782-925A-46AF-B196-248ADC050B74}"/>
              </a:ext>
            </a:extLst>
          </p:cNvPr>
          <p:cNvSpPr>
            <a:spLocks noGrp="1"/>
          </p:cNvSpPr>
          <p:nvPr>
            <p:ph type="title"/>
          </p:nvPr>
        </p:nvSpPr>
        <p:spPr/>
        <p:txBody>
          <a:bodyPr>
            <a:normAutofit fontScale="90000"/>
          </a:bodyPr>
          <a:lstStyle/>
          <a:p>
            <a:r>
              <a:rPr lang="en-US" dirty="0">
                <a:solidFill>
                  <a:srgbClr val="002060"/>
                </a:solidFill>
              </a:rPr>
              <a:t>DIFFERENCES IN MEN’S &amp; WOMEN’S COMMUTE CHOICES DECLINES </a:t>
            </a:r>
          </a:p>
        </p:txBody>
      </p:sp>
      <p:sp>
        <p:nvSpPr>
          <p:cNvPr id="4" name="Footer Placeholder 3">
            <a:extLst>
              <a:ext uri="{FF2B5EF4-FFF2-40B4-BE49-F238E27FC236}">
                <a16:creationId xmlns:a16="http://schemas.microsoft.com/office/drawing/2014/main" id="{82CA239D-7842-4CC4-BA7D-AAEA85773498}"/>
              </a:ext>
            </a:extLst>
          </p:cNvPr>
          <p:cNvSpPr>
            <a:spLocks noGrp="1"/>
          </p:cNvSpPr>
          <p:nvPr>
            <p:ph type="ftr" sz="quarter" idx="11"/>
          </p:nvPr>
        </p:nvSpPr>
        <p:spPr/>
        <p:txBody>
          <a:bodyPr/>
          <a:lstStyle/>
          <a:p>
            <a:pPr>
              <a:defRPr/>
            </a:pPr>
            <a:r>
              <a:rPr lang="en-US"/>
              <a:t>ALAN E. PISARSKI </a:t>
            </a:r>
          </a:p>
        </p:txBody>
      </p:sp>
      <p:graphicFrame>
        <p:nvGraphicFramePr>
          <p:cNvPr id="6" name="Table 5">
            <a:extLst>
              <a:ext uri="{FF2B5EF4-FFF2-40B4-BE49-F238E27FC236}">
                <a16:creationId xmlns:a16="http://schemas.microsoft.com/office/drawing/2014/main" id="{EB172280-90D0-453C-A754-0B6938095E8F}"/>
              </a:ext>
            </a:extLst>
          </p:cNvPr>
          <p:cNvGraphicFramePr>
            <a:graphicFrameLocks noGrp="1"/>
          </p:cNvGraphicFramePr>
          <p:nvPr>
            <p:extLst>
              <p:ext uri="{D42A27DB-BD31-4B8C-83A1-F6EECF244321}">
                <p14:modId xmlns:p14="http://schemas.microsoft.com/office/powerpoint/2010/main" val="3764311684"/>
              </p:ext>
            </p:extLst>
          </p:nvPr>
        </p:nvGraphicFramePr>
        <p:xfrm>
          <a:off x="228600" y="1905000"/>
          <a:ext cx="8686802" cy="4238016"/>
        </p:xfrm>
        <a:graphic>
          <a:graphicData uri="http://schemas.openxmlformats.org/drawingml/2006/table">
            <a:tbl>
              <a:tblPr>
                <a:tableStyleId>{5C22544A-7EE6-4342-B048-85BDC9FD1C3A}</a:tableStyleId>
              </a:tblPr>
              <a:tblGrid>
                <a:gridCol w="4358429">
                  <a:extLst>
                    <a:ext uri="{9D8B030D-6E8A-4147-A177-3AD203B41FA5}">
                      <a16:colId xmlns:a16="http://schemas.microsoft.com/office/drawing/2014/main" val="4022293114"/>
                    </a:ext>
                  </a:extLst>
                </a:gridCol>
                <a:gridCol w="1442791">
                  <a:extLst>
                    <a:ext uri="{9D8B030D-6E8A-4147-A177-3AD203B41FA5}">
                      <a16:colId xmlns:a16="http://schemas.microsoft.com/office/drawing/2014/main" val="1627607449"/>
                    </a:ext>
                  </a:extLst>
                </a:gridCol>
                <a:gridCol w="1442791">
                  <a:extLst>
                    <a:ext uri="{9D8B030D-6E8A-4147-A177-3AD203B41FA5}">
                      <a16:colId xmlns:a16="http://schemas.microsoft.com/office/drawing/2014/main" val="3981678093"/>
                    </a:ext>
                  </a:extLst>
                </a:gridCol>
                <a:gridCol w="1442791">
                  <a:extLst>
                    <a:ext uri="{9D8B030D-6E8A-4147-A177-3AD203B41FA5}">
                      <a16:colId xmlns:a16="http://schemas.microsoft.com/office/drawing/2014/main" val="2772194563"/>
                    </a:ext>
                  </a:extLst>
                </a:gridCol>
              </a:tblGrid>
              <a:tr h="763296">
                <a:tc>
                  <a:txBody>
                    <a:bodyPr/>
                    <a:lstStyle/>
                    <a:p>
                      <a:pPr algn="ct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 RATIO OF WOMEN/MEN</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1990</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2010</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2017</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776519646"/>
                  </a:ext>
                </a:extLst>
              </a:tr>
              <a:tr h="412051">
                <a:tc>
                  <a:txBody>
                    <a:bodyPr/>
                    <a:lstStyle/>
                    <a:p>
                      <a:pPr algn="ct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Drove alone</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97%</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101%</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100%</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613072356"/>
                  </a:ext>
                </a:extLst>
              </a:tr>
              <a:tr h="412051">
                <a:tc>
                  <a:txBody>
                    <a:bodyPr/>
                    <a:lstStyle/>
                    <a:p>
                      <a:pPr algn="ct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Carpooled:</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103%</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96%</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101%</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856817915"/>
                  </a:ext>
                </a:extLst>
              </a:tr>
              <a:tr h="412051">
                <a:tc>
                  <a:txBody>
                    <a:bodyPr/>
                    <a:lstStyle/>
                    <a:p>
                      <a:pPr algn="ctr" rtl="0" fontAlgn="b"/>
                      <a:r>
                        <a:rPr lang="en-US" sz="2800" b="1" u="none" strike="noStrike">
                          <a:solidFill>
                            <a:schemeClr val="accent1">
                              <a:lumMod val="50000"/>
                            </a:schemeClr>
                          </a:solidFill>
                          <a:effectLst/>
                          <a:latin typeface="Arial" panose="020B0604020202020204" pitchFamily="34" charset="0"/>
                          <a:cs typeface="Arial" panose="020B0604020202020204" pitchFamily="34" charset="0"/>
                        </a:rPr>
                        <a:t>Bus or trolley bus</a:t>
                      </a:r>
                      <a:endParaRPr lang="en-US" sz="28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166%</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a:solidFill>
                            <a:schemeClr val="accent1">
                              <a:lumMod val="50000"/>
                            </a:schemeClr>
                          </a:solidFill>
                          <a:effectLst/>
                          <a:latin typeface="Arial" panose="020B0604020202020204" pitchFamily="34" charset="0"/>
                          <a:cs typeface="Arial" panose="020B0604020202020204" pitchFamily="34" charset="0"/>
                        </a:rPr>
                        <a:t>126%</a:t>
                      </a:r>
                      <a:endParaRPr lang="en-US" sz="28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126%</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767855249"/>
                  </a:ext>
                </a:extLst>
              </a:tr>
              <a:tr h="412051">
                <a:tc>
                  <a:txBody>
                    <a:bodyPr/>
                    <a:lstStyle/>
                    <a:p>
                      <a:pPr algn="ctr" rtl="0" fontAlgn="b"/>
                      <a:r>
                        <a:rPr lang="en-US" sz="2800" b="1" u="none" strike="noStrike">
                          <a:solidFill>
                            <a:schemeClr val="accent1">
                              <a:lumMod val="50000"/>
                            </a:schemeClr>
                          </a:solidFill>
                          <a:effectLst/>
                          <a:latin typeface="Arial" panose="020B0604020202020204" pitchFamily="34" charset="0"/>
                          <a:cs typeface="Arial" panose="020B0604020202020204" pitchFamily="34" charset="0"/>
                        </a:rPr>
                        <a:t>Subway or elevated</a:t>
                      </a:r>
                      <a:endParaRPr lang="en-US" sz="28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121%</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109%</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110%</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805173359"/>
                  </a:ext>
                </a:extLst>
              </a:tr>
              <a:tr h="412051">
                <a:tc>
                  <a:txBody>
                    <a:bodyPr/>
                    <a:lstStyle/>
                    <a:p>
                      <a:pPr algn="ctr" rtl="0" fontAlgn="b"/>
                      <a:r>
                        <a:rPr lang="en-US" sz="2800" b="1" u="none" strike="noStrike">
                          <a:solidFill>
                            <a:schemeClr val="accent1">
                              <a:lumMod val="50000"/>
                            </a:schemeClr>
                          </a:solidFill>
                          <a:effectLst/>
                          <a:latin typeface="Arial" panose="020B0604020202020204" pitchFamily="34" charset="0"/>
                          <a:cs typeface="Arial" panose="020B0604020202020204" pitchFamily="34" charset="0"/>
                        </a:rPr>
                        <a:t>Railroad</a:t>
                      </a:r>
                      <a:endParaRPr lang="en-US" sz="28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a:solidFill>
                            <a:schemeClr val="accent1">
                              <a:lumMod val="50000"/>
                            </a:schemeClr>
                          </a:solidFill>
                          <a:effectLst/>
                          <a:latin typeface="Arial" panose="020B0604020202020204" pitchFamily="34" charset="0"/>
                          <a:cs typeface="Arial" panose="020B0604020202020204" pitchFamily="34" charset="0"/>
                        </a:rPr>
                        <a:t>77%</a:t>
                      </a:r>
                      <a:endParaRPr lang="en-US" sz="28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81%</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80%</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53985905"/>
                  </a:ext>
                </a:extLst>
              </a:tr>
              <a:tr h="412051">
                <a:tc>
                  <a:txBody>
                    <a:bodyPr/>
                    <a:lstStyle/>
                    <a:p>
                      <a:pPr algn="ctr" rtl="0" fontAlgn="b"/>
                      <a:r>
                        <a:rPr lang="en-US" sz="2800" b="1" u="none" strike="noStrike">
                          <a:solidFill>
                            <a:schemeClr val="accent1">
                              <a:lumMod val="50000"/>
                            </a:schemeClr>
                          </a:solidFill>
                          <a:effectLst/>
                          <a:latin typeface="Arial" panose="020B0604020202020204" pitchFamily="34" charset="0"/>
                          <a:cs typeface="Arial" panose="020B0604020202020204" pitchFamily="34" charset="0"/>
                        </a:rPr>
                        <a:t>Bicycle</a:t>
                      </a:r>
                      <a:endParaRPr lang="en-US" sz="28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a:solidFill>
                            <a:schemeClr val="accent1">
                              <a:lumMod val="50000"/>
                            </a:schemeClr>
                          </a:solidFill>
                          <a:effectLst/>
                          <a:latin typeface="Arial" panose="020B0604020202020204" pitchFamily="34" charset="0"/>
                          <a:cs typeface="Arial" panose="020B0604020202020204" pitchFamily="34" charset="0"/>
                        </a:rPr>
                        <a:t>30%</a:t>
                      </a:r>
                      <a:endParaRPr lang="en-US" sz="28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40%</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43%</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722553220"/>
                  </a:ext>
                </a:extLst>
              </a:tr>
              <a:tr h="412051">
                <a:tc>
                  <a:txBody>
                    <a:bodyPr/>
                    <a:lstStyle/>
                    <a:p>
                      <a:pPr algn="ctr" rtl="0" fontAlgn="b"/>
                      <a:r>
                        <a:rPr lang="en-US" sz="2800" b="1" u="none" strike="noStrike">
                          <a:solidFill>
                            <a:schemeClr val="accent1">
                              <a:lumMod val="50000"/>
                            </a:schemeClr>
                          </a:solidFill>
                          <a:effectLst/>
                          <a:latin typeface="Arial" panose="020B0604020202020204" pitchFamily="34" charset="0"/>
                          <a:cs typeface="Arial" panose="020B0604020202020204" pitchFamily="34" charset="0"/>
                        </a:rPr>
                        <a:t>Walked</a:t>
                      </a:r>
                      <a:endParaRPr lang="en-US" sz="28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a:solidFill>
                            <a:schemeClr val="accent1">
                              <a:lumMod val="50000"/>
                            </a:schemeClr>
                          </a:solidFill>
                          <a:effectLst/>
                          <a:latin typeface="Arial" panose="020B0604020202020204" pitchFamily="34" charset="0"/>
                          <a:cs typeface="Arial" panose="020B0604020202020204" pitchFamily="34" charset="0"/>
                        </a:rPr>
                        <a:t>106%</a:t>
                      </a:r>
                      <a:endParaRPr lang="en-US" sz="28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94%</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97%</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10672816"/>
                  </a:ext>
                </a:extLst>
              </a:tr>
              <a:tr h="412051">
                <a:tc>
                  <a:txBody>
                    <a:bodyPr/>
                    <a:lstStyle/>
                    <a:p>
                      <a:pPr algn="ctr" rtl="0" fontAlgn="b"/>
                      <a:r>
                        <a:rPr lang="en-US" sz="2800" b="1" u="none" strike="noStrike">
                          <a:solidFill>
                            <a:schemeClr val="accent1">
                              <a:lumMod val="50000"/>
                            </a:schemeClr>
                          </a:solidFill>
                          <a:effectLst/>
                          <a:latin typeface="Arial" panose="020B0604020202020204" pitchFamily="34" charset="0"/>
                          <a:cs typeface="Arial" panose="020B0604020202020204" pitchFamily="34" charset="0"/>
                        </a:rPr>
                        <a:t>Worked at home</a:t>
                      </a:r>
                      <a:endParaRPr lang="en-US" sz="28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a:solidFill>
                            <a:schemeClr val="accent1">
                              <a:lumMod val="50000"/>
                            </a:schemeClr>
                          </a:solidFill>
                          <a:effectLst/>
                          <a:latin typeface="Arial" panose="020B0604020202020204" pitchFamily="34" charset="0"/>
                          <a:cs typeface="Arial" panose="020B0604020202020204" pitchFamily="34" charset="0"/>
                        </a:rPr>
                        <a:t>130%</a:t>
                      </a:r>
                      <a:endParaRPr lang="en-US" sz="28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rtl="0" fontAlgn="b"/>
                      <a:r>
                        <a:rPr lang="en-US" sz="2800" b="1" u="none" strike="noStrike">
                          <a:solidFill>
                            <a:schemeClr val="accent1">
                              <a:lumMod val="50000"/>
                            </a:schemeClr>
                          </a:solidFill>
                          <a:effectLst/>
                          <a:latin typeface="Arial" panose="020B0604020202020204" pitchFamily="34" charset="0"/>
                          <a:cs typeface="Arial" panose="020B0604020202020204" pitchFamily="34" charset="0"/>
                        </a:rPr>
                        <a:t>103%</a:t>
                      </a:r>
                      <a:endParaRPr lang="en-US" sz="28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2800" b="1" u="none" strike="noStrike" dirty="0">
                          <a:solidFill>
                            <a:schemeClr val="accent1">
                              <a:lumMod val="50000"/>
                            </a:schemeClr>
                          </a:solidFill>
                          <a:effectLst/>
                          <a:latin typeface="Arial" panose="020B0604020202020204" pitchFamily="34" charset="0"/>
                          <a:cs typeface="Arial" panose="020B0604020202020204" pitchFamily="34" charset="0"/>
                        </a:rPr>
                        <a:t>112%</a:t>
                      </a:r>
                      <a:endParaRPr lang="en-US" sz="2800" b="1"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353465994"/>
                  </a:ext>
                </a:extLst>
              </a:tr>
            </a:tbl>
          </a:graphicData>
        </a:graphic>
      </p:graphicFrame>
    </p:spTree>
    <p:extLst>
      <p:ext uri="{BB962C8B-B14F-4D97-AF65-F5344CB8AC3E}">
        <p14:creationId xmlns:p14="http://schemas.microsoft.com/office/powerpoint/2010/main" val="2765065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C966-3020-448D-9B52-78CC99F45730}"/>
              </a:ext>
            </a:extLst>
          </p:cNvPr>
          <p:cNvSpPr>
            <a:spLocks noGrp="1"/>
          </p:cNvSpPr>
          <p:nvPr>
            <p:ph type="title"/>
          </p:nvPr>
        </p:nvSpPr>
        <p:spPr/>
        <p:txBody>
          <a:bodyPr>
            <a:normAutofit fontScale="90000"/>
          </a:bodyPr>
          <a:lstStyle/>
          <a:p>
            <a:r>
              <a:rPr lang="en-US" dirty="0">
                <a:solidFill>
                  <a:schemeClr val="accent1">
                    <a:lumMod val="50000"/>
                  </a:schemeClr>
                </a:solidFill>
              </a:rPr>
              <a:t>WORKERS LEAVING THEIR RESIDENCE COUNTY TO WORK (in millions)</a:t>
            </a:r>
          </a:p>
        </p:txBody>
      </p:sp>
      <p:sp>
        <p:nvSpPr>
          <p:cNvPr id="3" name="Footer Placeholder 2">
            <a:extLst>
              <a:ext uri="{FF2B5EF4-FFF2-40B4-BE49-F238E27FC236}">
                <a16:creationId xmlns:a16="http://schemas.microsoft.com/office/drawing/2014/main" id="{1B9AE63B-13FB-40FF-929C-524E110B7DD0}"/>
              </a:ext>
            </a:extLst>
          </p:cNvPr>
          <p:cNvSpPr>
            <a:spLocks noGrp="1"/>
          </p:cNvSpPr>
          <p:nvPr>
            <p:ph type="ftr" sz="quarter" idx="11"/>
          </p:nvPr>
        </p:nvSpPr>
        <p:spPr/>
        <p:txBody>
          <a:bodyPr/>
          <a:lstStyle/>
          <a:p>
            <a:r>
              <a:rPr kumimoji="0" lang="en-US"/>
              <a:t>ALAN E. PISARSKI </a:t>
            </a:r>
          </a:p>
        </p:txBody>
      </p:sp>
      <p:graphicFrame>
        <p:nvGraphicFramePr>
          <p:cNvPr id="4" name="Chart 3">
            <a:extLst>
              <a:ext uri="{FF2B5EF4-FFF2-40B4-BE49-F238E27FC236}">
                <a16:creationId xmlns:a16="http://schemas.microsoft.com/office/drawing/2014/main" id="{376B1448-E896-4227-BB45-E494608CB5B0}"/>
              </a:ext>
            </a:extLst>
          </p:cNvPr>
          <p:cNvGraphicFramePr>
            <a:graphicFrameLocks/>
          </p:cNvGraphicFramePr>
          <p:nvPr>
            <p:extLst/>
          </p:nvPr>
        </p:nvGraphicFramePr>
        <p:xfrm>
          <a:off x="609601" y="2057400"/>
          <a:ext cx="784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614EC46-C240-41C6-8E21-9E47EC3C279A}"/>
              </a:ext>
            </a:extLst>
          </p:cNvPr>
          <p:cNvSpPr txBox="1"/>
          <p:nvPr/>
        </p:nvSpPr>
        <p:spPr>
          <a:xfrm>
            <a:off x="1066799" y="1752600"/>
            <a:ext cx="7543801" cy="400110"/>
          </a:xfrm>
          <a:prstGeom prst="rect">
            <a:avLst/>
          </a:prstGeom>
          <a:noFill/>
        </p:spPr>
        <p:txBody>
          <a:bodyPr wrap="square" rtlCol="0">
            <a:spAutoFit/>
          </a:bodyPr>
          <a:lstStyle/>
          <a:p>
            <a:r>
              <a:rPr lang="en-US" sz="2000" b="1" dirty="0">
                <a:solidFill>
                  <a:srgbClr val="C00000"/>
                </a:solidFill>
              </a:rPr>
              <a:t>Share of workers leaving rose from 14.5% in 1960 to 27.4% in 2017</a:t>
            </a:r>
          </a:p>
        </p:txBody>
      </p:sp>
    </p:spTree>
    <p:extLst>
      <p:ext uri="{BB962C8B-B14F-4D97-AF65-F5344CB8AC3E}">
        <p14:creationId xmlns:p14="http://schemas.microsoft.com/office/powerpoint/2010/main" val="1283837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228600"/>
            <a:ext cx="8610600" cy="990600"/>
          </a:xfrm>
        </p:spPr>
        <p:txBody>
          <a:bodyPr>
            <a:noAutofit/>
          </a:bodyPr>
          <a:lstStyle/>
          <a:p>
            <a:r>
              <a:rPr lang="en-US" sz="3200" b="1" u="sng" dirty="0">
                <a:solidFill>
                  <a:srgbClr val="A50021"/>
                </a:solidFill>
              </a:rPr>
              <a:t>COMMUTERS LEAVING HOME COUNTY TO WORK – VIRGINIA LEADS THE NATION</a:t>
            </a:r>
          </a:p>
        </p:txBody>
      </p:sp>
      <p:sp>
        <p:nvSpPr>
          <p:cNvPr id="78851" name="Rectangle 3"/>
          <p:cNvSpPr>
            <a:spLocks noGrp="1" noChangeArrowheads="1"/>
          </p:cNvSpPr>
          <p:nvPr>
            <p:ph type="body" sz="half" idx="1"/>
          </p:nvPr>
        </p:nvSpPr>
        <p:spPr>
          <a:xfrm>
            <a:off x="457200" y="1600200"/>
            <a:ext cx="4040188" cy="4525963"/>
          </a:xfrm>
        </p:spPr>
        <p:txBody>
          <a:bodyPr>
            <a:normAutofit fontScale="92500" lnSpcReduction="20000"/>
          </a:bodyPr>
          <a:lstStyle/>
          <a:p>
            <a:pPr algn="ctr">
              <a:lnSpc>
                <a:spcPct val="90000"/>
              </a:lnSpc>
              <a:buFontTx/>
              <a:buNone/>
            </a:pPr>
            <a:r>
              <a:rPr lang="en-US" sz="3200" b="1" u="sng" dirty="0">
                <a:solidFill>
                  <a:schemeClr val="accent1">
                    <a:lumMod val="50000"/>
                  </a:schemeClr>
                </a:solidFill>
              </a:rPr>
              <a:t>1990</a:t>
            </a:r>
          </a:p>
          <a:p>
            <a:pPr>
              <a:lnSpc>
                <a:spcPct val="90000"/>
              </a:lnSpc>
            </a:pPr>
            <a:r>
              <a:rPr lang="en-US" sz="3200" b="1" dirty="0">
                <a:solidFill>
                  <a:schemeClr val="accent2"/>
                </a:solidFill>
              </a:rPr>
              <a:t>U.S.   23.9%</a:t>
            </a:r>
          </a:p>
          <a:p>
            <a:pPr algn="ctr">
              <a:lnSpc>
                <a:spcPct val="90000"/>
              </a:lnSpc>
              <a:buFontTx/>
              <a:buNone/>
            </a:pPr>
            <a:r>
              <a:rPr lang="en-US" sz="3200" b="1" dirty="0">
                <a:solidFill>
                  <a:schemeClr val="accent1">
                    <a:lumMod val="50000"/>
                  </a:schemeClr>
                </a:solidFill>
              </a:rPr>
              <a:t>2000</a:t>
            </a:r>
          </a:p>
          <a:p>
            <a:pPr>
              <a:lnSpc>
                <a:spcPct val="90000"/>
              </a:lnSpc>
            </a:pPr>
            <a:r>
              <a:rPr lang="en-US" sz="3200" b="1" dirty="0">
                <a:solidFill>
                  <a:schemeClr val="accent2"/>
                </a:solidFill>
              </a:rPr>
              <a:t>U.S.   26.7%</a:t>
            </a:r>
          </a:p>
          <a:p>
            <a:pPr>
              <a:lnSpc>
                <a:spcPct val="90000"/>
              </a:lnSpc>
            </a:pPr>
            <a:r>
              <a:rPr lang="en-US" sz="3200" b="1" dirty="0">
                <a:solidFill>
                  <a:schemeClr val="accent2"/>
                </a:solidFill>
              </a:rPr>
              <a:t>Va.    52%</a:t>
            </a:r>
          </a:p>
          <a:p>
            <a:pPr algn="ctr">
              <a:lnSpc>
                <a:spcPct val="90000"/>
              </a:lnSpc>
              <a:buFontTx/>
              <a:buNone/>
            </a:pPr>
            <a:r>
              <a:rPr lang="en-US" sz="3200" b="1" dirty="0">
                <a:solidFill>
                  <a:schemeClr val="accent1">
                    <a:lumMod val="50000"/>
                  </a:schemeClr>
                </a:solidFill>
              </a:rPr>
              <a:t>2010</a:t>
            </a:r>
          </a:p>
          <a:p>
            <a:pPr>
              <a:lnSpc>
                <a:spcPct val="90000"/>
              </a:lnSpc>
            </a:pPr>
            <a:r>
              <a:rPr lang="en-US" sz="3200" b="1" dirty="0">
                <a:solidFill>
                  <a:schemeClr val="accent2"/>
                </a:solidFill>
              </a:rPr>
              <a:t>U.S.   27.5%</a:t>
            </a:r>
          </a:p>
          <a:p>
            <a:pPr>
              <a:lnSpc>
                <a:spcPct val="90000"/>
              </a:lnSpc>
            </a:pPr>
            <a:r>
              <a:rPr lang="en-US" sz="3200" b="1" dirty="0">
                <a:solidFill>
                  <a:schemeClr val="accent2"/>
                </a:solidFill>
              </a:rPr>
              <a:t>Va.    51.3%</a:t>
            </a:r>
          </a:p>
          <a:p>
            <a:pPr marL="0" indent="0" algn="ctr">
              <a:lnSpc>
                <a:spcPct val="90000"/>
              </a:lnSpc>
              <a:buNone/>
            </a:pPr>
            <a:r>
              <a:rPr lang="en-US" sz="3200" b="1" dirty="0">
                <a:solidFill>
                  <a:schemeClr val="accent1">
                    <a:lumMod val="50000"/>
                  </a:schemeClr>
                </a:solidFill>
              </a:rPr>
              <a:t>2017</a:t>
            </a:r>
          </a:p>
          <a:p>
            <a:pPr>
              <a:lnSpc>
                <a:spcPct val="90000"/>
              </a:lnSpc>
            </a:pPr>
            <a:r>
              <a:rPr lang="en-US" sz="3200" b="1" dirty="0">
                <a:solidFill>
                  <a:schemeClr val="accent2"/>
                </a:solidFill>
              </a:rPr>
              <a:t>U.S.   27.6%</a:t>
            </a:r>
          </a:p>
          <a:p>
            <a:pPr>
              <a:lnSpc>
                <a:spcPct val="90000"/>
              </a:lnSpc>
            </a:pPr>
            <a:r>
              <a:rPr lang="en-US" sz="3200" b="1" dirty="0">
                <a:solidFill>
                  <a:schemeClr val="accent2"/>
                </a:solidFill>
              </a:rPr>
              <a:t>Va.    51.3%</a:t>
            </a:r>
          </a:p>
          <a:p>
            <a:pPr marL="0" indent="0" algn="ctr">
              <a:lnSpc>
                <a:spcPct val="90000"/>
              </a:lnSpc>
              <a:buNone/>
            </a:pPr>
            <a:endParaRPr lang="en-US" sz="3200" b="1" dirty="0">
              <a:solidFill>
                <a:schemeClr val="accent2"/>
              </a:solidFill>
            </a:endParaRPr>
          </a:p>
          <a:p>
            <a:pPr>
              <a:lnSpc>
                <a:spcPct val="90000"/>
              </a:lnSpc>
            </a:pPr>
            <a:endParaRPr lang="en-US" sz="3200" b="1" dirty="0">
              <a:solidFill>
                <a:schemeClr val="accent2"/>
              </a:solidFill>
            </a:endParaRPr>
          </a:p>
          <a:p>
            <a:pPr>
              <a:lnSpc>
                <a:spcPct val="90000"/>
              </a:lnSpc>
            </a:pPr>
            <a:endParaRPr lang="en-US" sz="2400" b="1" dirty="0"/>
          </a:p>
        </p:txBody>
      </p:sp>
      <p:sp>
        <p:nvSpPr>
          <p:cNvPr id="78852" name="Rectangle 4"/>
          <p:cNvSpPr>
            <a:spLocks noGrp="1" noChangeArrowheads="1"/>
          </p:cNvSpPr>
          <p:nvPr>
            <p:ph type="body" sz="half" idx="2"/>
          </p:nvPr>
        </p:nvSpPr>
        <p:spPr>
          <a:xfrm>
            <a:off x="4646613" y="1600200"/>
            <a:ext cx="4040187" cy="4525963"/>
          </a:xfrm>
        </p:spPr>
        <p:txBody>
          <a:bodyPr>
            <a:normAutofit fontScale="92500" lnSpcReduction="10000"/>
          </a:bodyPr>
          <a:lstStyle/>
          <a:p>
            <a:pPr algn="ctr">
              <a:buFontTx/>
              <a:buNone/>
            </a:pPr>
            <a:r>
              <a:rPr lang="en-US" sz="3200" b="1" u="sng" dirty="0">
                <a:solidFill>
                  <a:srgbClr val="A50021"/>
                </a:solidFill>
              </a:rPr>
              <a:t>WHY?</a:t>
            </a:r>
          </a:p>
          <a:p>
            <a:pPr algn="ctr">
              <a:buFontTx/>
              <a:buNone/>
            </a:pPr>
            <a:r>
              <a:rPr lang="en-US" sz="3200" b="1" u="sng" dirty="0">
                <a:solidFill>
                  <a:srgbClr val="A50021"/>
                </a:solidFill>
              </a:rPr>
              <a:t>Top 3 </a:t>
            </a:r>
            <a:r>
              <a:rPr lang="en-US" sz="3200" b="1" u="sng" dirty="0" err="1">
                <a:solidFill>
                  <a:srgbClr val="A50021"/>
                </a:solidFill>
              </a:rPr>
              <a:t>Va</a:t>
            </a:r>
            <a:r>
              <a:rPr lang="en-US" sz="3200" b="1" u="sng" dirty="0">
                <a:solidFill>
                  <a:srgbClr val="A50021"/>
                </a:solidFill>
              </a:rPr>
              <a:t>.,Md., N.J.</a:t>
            </a:r>
          </a:p>
          <a:p>
            <a:pPr lvl="1"/>
            <a:r>
              <a:rPr lang="en-US" sz="2800" b="1" dirty="0">
                <a:solidFill>
                  <a:schemeClr val="accent2"/>
                </a:solidFill>
              </a:rPr>
              <a:t>Pull of other counties </a:t>
            </a:r>
          </a:p>
          <a:p>
            <a:pPr lvl="1"/>
            <a:r>
              <a:rPr lang="en-US" sz="2800" b="1" dirty="0">
                <a:solidFill>
                  <a:schemeClr val="accent2"/>
                </a:solidFill>
              </a:rPr>
              <a:t>Pull of other states</a:t>
            </a:r>
          </a:p>
          <a:p>
            <a:pPr lvl="1"/>
            <a:r>
              <a:rPr lang="en-US" sz="2800" b="1" dirty="0">
                <a:solidFill>
                  <a:schemeClr val="accent2"/>
                </a:solidFill>
              </a:rPr>
              <a:t>SPRAWL?</a:t>
            </a:r>
          </a:p>
          <a:p>
            <a:pPr lvl="1"/>
            <a:r>
              <a:rPr lang="en-US" sz="2800" b="1" dirty="0">
                <a:solidFill>
                  <a:schemeClr val="accent2"/>
                </a:solidFill>
              </a:rPr>
              <a:t>ACCESS?</a:t>
            </a:r>
          </a:p>
          <a:p>
            <a:pPr lvl="1"/>
            <a:r>
              <a:rPr lang="en-US" sz="2800" b="1" dirty="0">
                <a:solidFill>
                  <a:schemeClr val="accent2"/>
                </a:solidFill>
              </a:rPr>
              <a:t>OCCUPATIONS?</a:t>
            </a:r>
          </a:p>
          <a:p>
            <a:pPr lvl="1"/>
            <a:r>
              <a:rPr lang="en-US" sz="2800" b="1" dirty="0">
                <a:solidFill>
                  <a:schemeClr val="accent2"/>
                </a:solidFill>
              </a:rPr>
              <a:t>GOVERNMENT?</a:t>
            </a:r>
          </a:p>
          <a:p>
            <a:pPr lvl="1"/>
            <a:r>
              <a:rPr lang="en-US" sz="2800" b="1" dirty="0">
                <a:solidFill>
                  <a:schemeClr val="accent2"/>
                </a:solidFill>
              </a:rPr>
              <a:t>SKILLS MIX?</a:t>
            </a:r>
          </a:p>
          <a:p>
            <a:pPr lvl="1"/>
            <a:r>
              <a:rPr lang="en-US" sz="2800" b="1" dirty="0">
                <a:solidFill>
                  <a:schemeClr val="accent2"/>
                </a:solidFill>
              </a:rPr>
              <a:t>CHOICE?</a:t>
            </a:r>
          </a:p>
          <a:p>
            <a:endParaRPr lang="en-US" sz="3200" b="1" dirty="0">
              <a:solidFill>
                <a:schemeClr val="accent2"/>
              </a:solidFill>
            </a:endParaRPr>
          </a:p>
          <a:p>
            <a:pPr algn="ctr"/>
            <a:endParaRPr lang="en-US" sz="3200" dirty="0"/>
          </a:p>
          <a:p>
            <a:pPr algn="ctr">
              <a:buFontTx/>
              <a:buNone/>
            </a:pPr>
            <a:endParaRPr lang="en-US" sz="3200" dirty="0"/>
          </a:p>
          <a:p>
            <a:pPr algn="ctr">
              <a:buFontTx/>
              <a:buNone/>
            </a:pPr>
            <a:endParaRPr lang="en-US" sz="3200" dirty="0"/>
          </a:p>
        </p:txBody>
      </p:sp>
      <p:sp>
        <p:nvSpPr>
          <p:cNvPr id="5" name="Footer Placeholder 4"/>
          <p:cNvSpPr>
            <a:spLocks noGrp="1"/>
          </p:cNvSpPr>
          <p:nvPr>
            <p:ph type="ftr" sz="quarter" idx="17"/>
          </p:nvPr>
        </p:nvSpPr>
        <p:spPr>
          <a:xfrm>
            <a:off x="609601" y="6248206"/>
            <a:ext cx="4419600" cy="365125"/>
          </a:xfrm>
        </p:spPr>
        <p:txBody>
          <a:bodyPr/>
          <a:lstStyle/>
          <a:p>
            <a:r>
              <a:rPr kumimoji="0" lang="en-US" dirty="0"/>
              <a:t>Alan E. Pisarski UPDATE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5723-EFF7-45B8-8E60-9A9B8F8E7993}"/>
              </a:ext>
            </a:extLst>
          </p:cNvPr>
          <p:cNvSpPr>
            <a:spLocks noGrp="1"/>
          </p:cNvSpPr>
          <p:nvPr>
            <p:ph type="title"/>
          </p:nvPr>
        </p:nvSpPr>
        <p:spPr/>
        <p:txBody>
          <a:bodyPr>
            <a:normAutofit fontScale="90000"/>
          </a:bodyPr>
          <a:lstStyle/>
          <a:p>
            <a:r>
              <a:rPr lang="en-US" dirty="0">
                <a:solidFill>
                  <a:schemeClr val="accent1">
                    <a:lumMod val="50000"/>
                  </a:schemeClr>
                </a:solidFill>
              </a:rPr>
              <a:t>Job-Worker Trends Fairfax County Va. </a:t>
            </a:r>
          </a:p>
        </p:txBody>
      </p:sp>
      <p:sp>
        <p:nvSpPr>
          <p:cNvPr id="3" name="Footer Placeholder 2">
            <a:extLst>
              <a:ext uri="{FF2B5EF4-FFF2-40B4-BE49-F238E27FC236}">
                <a16:creationId xmlns:a16="http://schemas.microsoft.com/office/drawing/2014/main" id="{8D6109B9-BAA1-41D9-BA19-32D206E5151C}"/>
              </a:ext>
            </a:extLst>
          </p:cNvPr>
          <p:cNvSpPr>
            <a:spLocks noGrp="1"/>
          </p:cNvSpPr>
          <p:nvPr>
            <p:ph type="ftr" sz="quarter" idx="11"/>
          </p:nvPr>
        </p:nvSpPr>
        <p:spPr/>
        <p:txBody>
          <a:bodyPr/>
          <a:lstStyle/>
          <a:p>
            <a:r>
              <a:rPr kumimoji="0" lang="en-US" dirty="0"/>
              <a:t>ALAN E. PISARSKI </a:t>
            </a:r>
          </a:p>
        </p:txBody>
      </p:sp>
      <p:sp>
        <p:nvSpPr>
          <p:cNvPr id="4" name="Text Placeholder 3">
            <a:extLst>
              <a:ext uri="{FF2B5EF4-FFF2-40B4-BE49-F238E27FC236}">
                <a16:creationId xmlns:a16="http://schemas.microsoft.com/office/drawing/2014/main" id="{46280C9B-637E-40FC-8D6D-B83485DD9118}"/>
              </a:ext>
            </a:extLst>
          </p:cNvPr>
          <p:cNvSpPr>
            <a:spLocks noGrp="1"/>
          </p:cNvSpPr>
          <p:nvPr>
            <p:ph type="body" idx="2"/>
          </p:nvPr>
        </p:nvSpPr>
        <p:spPr>
          <a:xfrm>
            <a:off x="533400" y="1752600"/>
            <a:ext cx="2286000" cy="4343400"/>
          </a:xfrm>
        </p:spPr>
        <p:txBody>
          <a:bodyPr>
            <a:normAutofit fontScale="85000" lnSpcReduction="10000"/>
          </a:bodyPr>
          <a:lstStyle/>
          <a:p>
            <a:r>
              <a:rPr lang="en-US" sz="1600" b="1" dirty="0"/>
              <a:t>1980 std bedroom suburb 300,000 jobs and 400,000 workers J/W ratio .73</a:t>
            </a:r>
          </a:p>
          <a:p>
            <a:r>
              <a:rPr lang="en-US" sz="1600" b="1" dirty="0"/>
              <a:t>2010 jobs=workers about 580,000  J/W ratio of  .99 = no exported job needs</a:t>
            </a:r>
          </a:p>
          <a:p>
            <a:r>
              <a:rPr lang="en-US" sz="1600" b="1" dirty="0"/>
              <a:t>Actual imports 272,000 Actual exports 280,000</a:t>
            </a:r>
          </a:p>
          <a:p>
            <a:r>
              <a:rPr lang="en-US" sz="1900" b="1" dirty="0"/>
              <a:t>2015 jobs 590,000 workers 610,000  </a:t>
            </a:r>
          </a:p>
          <a:p>
            <a:r>
              <a:rPr lang="en-US" sz="1900" b="1" dirty="0"/>
              <a:t>54% of res worked in county</a:t>
            </a:r>
          </a:p>
          <a:p>
            <a:r>
              <a:rPr lang="en-US" sz="1900" b="1" dirty="0"/>
              <a:t>Imports at 276,000  exports at 300,000</a:t>
            </a:r>
          </a:p>
          <a:p>
            <a:endParaRPr lang="en-US" sz="1600" dirty="0"/>
          </a:p>
          <a:p>
            <a:endParaRPr lang="en-US" sz="1600" dirty="0"/>
          </a:p>
          <a:p>
            <a:endParaRPr lang="en-US" sz="1600" dirty="0"/>
          </a:p>
          <a:p>
            <a:endParaRPr lang="en-US" dirty="0"/>
          </a:p>
        </p:txBody>
      </p:sp>
      <p:graphicFrame>
        <p:nvGraphicFramePr>
          <p:cNvPr id="6" name="Content Placeholder 5">
            <a:extLst>
              <a:ext uri="{FF2B5EF4-FFF2-40B4-BE49-F238E27FC236}">
                <a16:creationId xmlns:a16="http://schemas.microsoft.com/office/drawing/2014/main" id="{4E518192-F314-4C55-8D0F-2AA0A845BD34}"/>
              </a:ext>
            </a:extLst>
          </p:cNvPr>
          <p:cNvGraphicFramePr>
            <a:graphicFrameLocks noGrp="1"/>
          </p:cNvGraphicFramePr>
          <p:nvPr>
            <p:ph sz="quarter" idx="1"/>
            <p:extLst>
              <p:ext uri="{D42A27DB-BD31-4B8C-83A1-F6EECF244321}">
                <p14:modId xmlns:p14="http://schemas.microsoft.com/office/powerpoint/2010/main" val="1237769259"/>
              </p:ext>
            </p:extLst>
          </p:nvPr>
        </p:nvGraphicFramePr>
        <p:xfrm>
          <a:off x="2798618" y="1752600"/>
          <a:ext cx="5943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9257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FA25-6D38-4AB3-AC86-E2A24FE7DA0D}"/>
              </a:ext>
            </a:extLst>
          </p:cNvPr>
          <p:cNvSpPr>
            <a:spLocks noGrp="1"/>
          </p:cNvSpPr>
          <p:nvPr>
            <p:ph type="title"/>
          </p:nvPr>
        </p:nvSpPr>
        <p:spPr/>
        <p:txBody>
          <a:bodyPr/>
          <a:lstStyle/>
          <a:p>
            <a:r>
              <a:rPr lang="en-US" dirty="0">
                <a:solidFill>
                  <a:schemeClr val="accent1">
                    <a:lumMod val="50000"/>
                  </a:schemeClr>
                </a:solidFill>
              </a:rPr>
              <a:t>AMAZON CRYSTAL CITY- A TEST</a:t>
            </a:r>
          </a:p>
        </p:txBody>
      </p:sp>
      <p:sp>
        <p:nvSpPr>
          <p:cNvPr id="3" name="Footer Placeholder 2">
            <a:extLst>
              <a:ext uri="{FF2B5EF4-FFF2-40B4-BE49-F238E27FC236}">
                <a16:creationId xmlns:a16="http://schemas.microsoft.com/office/drawing/2014/main" id="{975734B1-0B7A-402E-A076-5D286EDA176D}"/>
              </a:ext>
            </a:extLst>
          </p:cNvPr>
          <p:cNvSpPr>
            <a:spLocks noGrp="1"/>
          </p:cNvSpPr>
          <p:nvPr>
            <p:ph type="ftr" sz="quarter" idx="11"/>
          </p:nvPr>
        </p:nvSpPr>
        <p:spPr/>
        <p:txBody>
          <a:bodyPr/>
          <a:lstStyle/>
          <a:p>
            <a:r>
              <a:rPr kumimoji="0" lang="en-US"/>
              <a:t>ALAN E. PISARSKI </a:t>
            </a:r>
          </a:p>
        </p:txBody>
      </p:sp>
      <p:sp>
        <p:nvSpPr>
          <p:cNvPr id="4" name="Content Placeholder 3">
            <a:extLst>
              <a:ext uri="{FF2B5EF4-FFF2-40B4-BE49-F238E27FC236}">
                <a16:creationId xmlns:a16="http://schemas.microsoft.com/office/drawing/2014/main" id="{A4DC3D08-C027-4593-94A6-EA42639D8C35}"/>
              </a:ext>
            </a:extLst>
          </p:cNvPr>
          <p:cNvSpPr>
            <a:spLocks noGrp="1"/>
          </p:cNvSpPr>
          <p:nvPr>
            <p:ph sz="quarter" idx="1"/>
          </p:nvPr>
        </p:nvSpPr>
        <p:spPr/>
        <p:txBody>
          <a:bodyPr/>
          <a:lstStyle/>
          <a:p>
            <a:r>
              <a:rPr lang="en-US" b="1" dirty="0">
                <a:solidFill>
                  <a:schemeClr val="accent2"/>
                </a:solidFill>
              </a:rPr>
              <a:t>NEED 30,000 EMPLOYEES</a:t>
            </a:r>
          </a:p>
          <a:p>
            <a:r>
              <a:rPr lang="en-US" b="1" dirty="0">
                <a:solidFill>
                  <a:schemeClr val="accent2"/>
                </a:solidFill>
              </a:rPr>
              <a:t>MUST INTERVIEW 5 FOR EVERY HIRE</a:t>
            </a:r>
          </a:p>
          <a:p>
            <a:r>
              <a:rPr lang="en-US" b="1" dirty="0">
                <a:solidFill>
                  <a:schemeClr val="accent2"/>
                </a:solidFill>
              </a:rPr>
              <a:t>SO, NEED TO TALK TO 150,000 POTENTIAL EMPLOYEES</a:t>
            </a:r>
          </a:p>
          <a:p>
            <a:r>
              <a:rPr lang="en-US" b="1" dirty="0">
                <a:solidFill>
                  <a:schemeClr val="accent2"/>
                </a:solidFill>
              </a:rPr>
              <a:t>THE AREA NEEDS TO PROVIDE 150,000 PEOPLE OF THE SKILLS/ATTRIBUTES REQUIRED WITHIN A HALF-HOURS TRAVEL TIME </a:t>
            </a:r>
          </a:p>
          <a:p>
            <a:r>
              <a:rPr lang="en-US" b="1" dirty="0">
                <a:solidFill>
                  <a:schemeClr val="accent2"/>
                </a:solidFill>
              </a:rPr>
              <a:t>CANT DO? THEN SPLIT W NY </a:t>
            </a:r>
          </a:p>
        </p:txBody>
      </p:sp>
    </p:spTree>
    <p:extLst>
      <p:ext uri="{BB962C8B-B14F-4D97-AF65-F5344CB8AC3E}">
        <p14:creationId xmlns:p14="http://schemas.microsoft.com/office/powerpoint/2010/main" val="3023118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5"/>
          <p:cNvSpPr>
            <a:spLocks noGrp="1"/>
          </p:cNvSpPr>
          <p:nvPr>
            <p:ph type="ftr" sz="quarter" idx="4294967295"/>
          </p:nvPr>
        </p:nvSpPr>
        <p:spPr>
          <a:xfrm>
            <a:off x="914400" y="6172200"/>
            <a:ext cx="3962400" cy="457200"/>
          </a:xfrm>
          <a:prstGeom prst="rect">
            <a:avLst/>
          </a:prstGeom>
          <a:noFill/>
        </p:spPr>
        <p:txBody>
          <a:bodyPr/>
          <a:lstStyle/>
          <a:p>
            <a:r>
              <a:rPr lang="en-US" dirty="0" err="1">
                <a:latin typeface="Arial" charset="0"/>
              </a:rPr>
              <a:t>A.E.Pisarski</a:t>
            </a:r>
            <a:endParaRPr lang="en-US" dirty="0">
              <a:latin typeface="Arial" charset="0"/>
            </a:endParaRPr>
          </a:p>
        </p:txBody>
      </p:sp>
      <p:sp>
        <p:nvSpPr>
          <p:cNvPr id="129028" name="Rectangle 3"/>
          <p:cNvSpPr>
            <a:spLocks noGrp="1" noChangeArrowheads="1"/>
          </p:cNvSpPr>
          <p:nvPr>
            <p:ph sz="quarter" idx="1"/>
          </p:nvPr>
        </p:nvSpPr>
        <p:spPr>
          <a:xfrm>
            <a:off x="381000" y="1981200"/>
            <a:ext cx="4117975" cy="4191000"/>
          </a:xfrm>
        </p:spPr>
        <p:txBody>
          <a:bodyPr>
            <a:normAutofit fontScale="92500" lnSpcReduction="20000"/>
          </a:bodyPr>
          <a:lstStyle/>
          <a:p>
            <a:pPr eaLnBrk="1" hangingPunct="1">
              <a:spcBef>
                <a:spcPts val="0"/>
              </a:spcBef>
              <a:spcAft>
                <a:spcPts val="1800"/>
              </a:spcAft>
              <a:buNone/>
            </a:pPr>
            <a:r>
              <a:rPr lang="en-US" sz="2600" b="1" dirty="0">
                <a:solidFill>
                  <a:schemeClr val="accent1">
                    <a:lumMod val="50000"/>
                  </a:schemeClr>
                </a:solidFill>
              </a:rPr>
              <a:t>10.   Declining share of spending to transportation </a:t>
            </a:r>
          </a:p>
          <a:p>
            <a:pPr eaLnBrk="1" hangingPunct="1">
              <a:spcBef>
                <a:spcPts val="0"/>
              </a:spcBef>
              <a:buNone/>
            </a:pPr>
            <a:r>
              <a:rPr lang="en-US" sz="2600" b="1" dirty="0">
                <a:solidFill>
                  <a:schemeClr val="accent1">
                    <a:lumMod val="50000"/>
                  </a:schemeClr>
                </a:solidFill>
              </a:rPr>
              <a:t>  9.   Negative Carpool &amp; </a:t>
            </a:r>
          </a:p>
          <a:p>
            <a:pPr eaLnBrk="1" hangingPunct="1">
              <a:spcBef>
                <a:spcPts val="0"/>
              </a:spcBef>
              <a:spcAft>
                <a:spcPts val="1800"/>
              </a:spcAft>
              <a:buNone/>
            </a:pPr>
            <a:r>
              <a:rPr lang="en-US" sz="2600" b="1" dirty="0">
                <a:solidFill>
                  <a:schemeClr val="accent1">
                    <a:lumMod val="50000"/>
                  </a:schemeClr>
                </a:solidFill>
              </a:rPr>
              <a:t>        Transit trends</a:t>
            </a:r>
          </a:p>
          <a:p>
            <a:pPr eaLnBrk="1" hangingPunct="1">
              <a:spcBef>
                <a:spcPts val="0"/>
              </a:spcBef>
              <a:buNone/>
            </a:pPr>
            <a:r>
              <a:rPr lang="en-US" sz="2600" b="1" dirty="0">
                <a:solidFill>
                  <a:schemeClr val="accent1">
                    <a:lumMod val="50000"/>
                  </a:schemeClr>
                </a:solidFill>
              </a:rPr>
              <a:t>  8.   Converging Race, Ethnicity and Gender usage  </a:t>
            </a:r>
          </a:p>
          <a:p>
            <a:pPr eaLnBrk="1" hangingPunct="1">
              <a:spcBef>
                <a:spcPts val="0"/>
              </a:spcBef>
              <a:spcAft>
                <a:spcPts val="1800"/>
              </a:spcAft>
              <a:buNone/>
            </a:pPr>
            <a:r>
              <a:rPr lang="en-US" sz="2600" b="1" dirty="0">
                <a:solidFill>
                  <a:schemeClr val="accent1">
                    <a:lumMod val="50000"/>
                  </a:schemeClr>
                </a:solidFill>
              </a:rPr>
              <a:t> </a:t>
            </a:r>
          </a:p>
          <a:p>
            <a:pPr eaLnBrk="1" hangingPunct="1">
              <a:spcBef>
                <a:spcPts val="0"/>
              </a:spcBef>
              <a:spcAft>
                <a:spcPts val="1800"/>
              </a:spcAft>
              <a:buNone/>
            </a:pPr>
            <a:r>
              <a:rPr lang="en-US" sz="2600" b="1" dirty="0">
                <a:solidFill>
                  <a:schemeClr val="accent1">
                    <a:lumMod val="50000"/>
                  </a:schemeClr>
                </a:solidFill>
              </a:rPr>
              <a:t> 7.   Important migrant Role</a:t>
            </a:r>
          </a:p>
          <a:p>
            <a:pPr eaLnBrk="1" hangingPunct="1">
              <a:spcBef>
                <a:spcPts val="0"/>
              </a:spcBef>
              <a:buNone/>
            </a:pPr>
            <a:r>
              <a:rPr lang="en-US" sz="2600" b="1" dirty="0">
                <a:solidFill>
                  <a:schemeClr val="accent1">
                    <a:lumMod val="50000"/>
                  </a:schemeClr>
                </a:solidFill>
              </a:rPr>
              <a:t>  6.   Retiree age work and nonwork roles </a:t>
            </a:r>
          </a:p>
          <a:p>
            <a:pPr eaLnBrk="1" hangingPunct="1"/>
            <a:endParaRPr lang="en-US" dirty="0">
              <a:solidFill>
                <a:srgbClr val="A50021"/>
              </a:solidFill>
            </a:endParaRPr>
          </a:p>
          <a:p>
            <a:pPr eaLnBrk="1" hangingPunct="1"/>
            <a:endParaRPr lang="en-US" dirty="0">
              <a:solidFill>
                <a:srgbClr val="990033"/>
              </a:solidFill>
            </a:endParaRPr>
          </a:p>
          <a:p>
            <a:pPr eaLnBrk="1" hangingPunct="1"/>
            <a:endParaRPr lang="en-US" dirty="0">
              <a:solidFill>
                <a:srgbClr val="990033"/>
              </a:solidFill>
            </a:endParaRPr>
          </a:p>
          <a:p>
            <a:pPr eaLnBrk="1" hangingPunct="1"/>
            <a:endParaRPr lang="en-US" dirty="0"/>
          </a:p>
        </p:txBody>
      </p:sp>
      <p:sp>
        <p:nvSpPr>
          <p:cNvPr id="129029" name="Rectangle 4"/>
          <p:cNvSpPr>
            <a:spLocks noGrp="1" noChangeArrowheads="1"/>
          </p:cNvSpPr>
          <p:nvPr>
            <p:ph sz="quarter" idx="2"/>
          </p:nvPr>
        </p:nvSpPr>
        <p:spPr>
          <a:xfrm>
            <a:off x="4645025" y="1981200"/>
            <a:ext cx="4194175" cy="4343400"/>
          </a:xfrm>
        </p:spPr>
        <p:txBody>
          <a:bodyPr>
            <a:normAutofit fontScale="92500" lnSpcReduction="20000"/>
          </a:bodyPr>
          <a:lstStyle/>
          <a:p>
            <a:pPr eaLnBrk="1" hangingPunct="1">
              <a:spcAft>
                <a:spcPts val="1800"/>
              </a:spcAft>
              <a:buNone/>
            </a:pPr>
            <a:r>
              <a:rPr lang="en-US" sz="2600" b="1" dirty="0">
                <a:solidFill>
                  <a:schemeClr val="accent1">
                    <a:lumMod val="50000"/>
                  </a:schemeClr>
                </a:solidFill>
              </a:rPr>
              <a:t>5.   Growth in Regional scale Extreme Commutes</a:t>
            </a:r>
          </a:p>
          <a:p>
            <a:pPr marL="0" indent="0">
              <a:spcAft>
                <a:spcPts val="1800"/>
              </a:spcAft>
              <a:buNone/>
            </a:pPr>
            <a:r>
              <a:rPr lang="en-US" sz="2600" b="1" dirty="0">
                <a:solidFill>
                  <a:schemeClr val="accent1">
                    <a:lumMod val="50000"/>
                  </a:schemeClr>
                </a:solidFill>
              </a:rPr>
              <a:t>4. Declines in Trips/person</a:t>
            </a:r>
          </a:p>
          <a:p>
            <a:pPr marL="0" indent="0">
              <a:spcAft>
                <a:spcPts val="1800"/>
              </a:spcAft>
              <a:buNone/>
            </a:pPr>
            <a:r>
              <a:rPr lang="en-US" sz="2600" b="1" dirty="0">
                <a:solidFill>
                  <a:schemeClr val="accent1">
                    <a:lumMod val="50000"/>
                  </a:schemeClr>
                </a:solidFill>
              </a:rPr>
              <a:t>3. Workers leaving residence     county to work still growing  </a:t>
            </a:r>
          </a:p>
          <a:p>
            <a:pPr eaLnBrk="1" hangingPunct="1">
              <a:spcAft>
                <a:spcPts val="1800"/>
              </a:spcAft>
              <a:buNone/>
            </a:pPr>
            <a:r>
              <a:rPr lang="en-US" sz="2600" b="1" dirty="0">
                <a:solidFill>
                  <a:schemeClr val="accent1">
                    <a:lumMod val="50000"/>
                  </a:schemeClr>
                </a:solidFill>
              </a:rPr>
              <a:t>2.   Shifts to later work starts </a:t>
            </a:r>
          </a:p>
          <a:p>
            <a:pPr marL="514350" indent="-514350">
              <a:buNone/>
            </a:pPr>
            <a:r>
              <a:rPr lang="en-US" sz="2600" b="1" dirty="0">
                <a:solidFill>
                  <a:schemeClr val="accent1">
                    <a:lumMod val="50000"/>
                  </a:schemeClr>
                </a:solidFill>
              </a:rPr>
              <a:t>1. Working at Home</a:t>
            </a:r>
          </a:p>
          <a:p>
            <a:pPr marL="514350" indent="-514350" eaLnBrk="1" hangingPunct="1">
              <a:buNone/>
            </a:pPr>
            <a:endParaRPr lang="en-US" b="1" dirty="0">
              <a:solidFill>
                <a:srgbClr val="A50021"/>
              </a:solidFill>
            </a:endParaRPr>
          </a:p>
          <a:p>
            <a:pPr eaLnBrk="1" hangingPunct="1"/>
            <a:endParaRPr lang="en-US" dirty="0">
              <a:solidFill>
                <a:srgbClr val="990033"/>
              </a:solidFill>
            </a:endParaRPr>
          </a:p>
          <a:p>
            <a:pPr eaLnBrk="1" hangingPunct="1"/>
            <a:endParaRPr lang="en-US" dirty="0"/>
          </a:p>
          <a:p>
            <a:pPr eaLnBrk="1" hangingPunct="1">
              <a:buNone/>
            </a:pPr>
            <a:endParaRPr lang="en-US" dirty="0"/>
          </a:p>
          <a:p>
            <a:pPr eaLnBrk="1" hangingPunct="1"/>
            <a:endParaRPr lang="en-US" dirty="0"/>
          </a:p>
        </p:txBody>
      </p:sp>
      <p:sp>
        <p:nvSpPr>
          <p:cNvPr id="3" name="Title 2">
            <a:extLst>
              <a:ext uri="{FF2B5EF4-FFF2-40B4-BE49-F238E27FC236}">
                <a16:creationId xmlns:a16="http://schemas.microsoft.com/office/drawing/2014/main" id="{6B885B19-BFA9-4578-9033-BFE068B0ABB2}"/>
              </a:ext>
            </a:extLst>
          </p:cNvPr>
          <p:cNvSpPr>
            <a:spLocks noGrp="1"/>
          </p:cNvSpPr>
          <p:nvPr>
            <p:ph type="title"/>
          </p:nvPr>
        </p:nvSpPr>
        <p:spPr/>
        <p:txBody>
          <a:bodyPr/>
          <a:lstStyle/>
          <a:p>
            <a:r>
              <a:rPr lang="en-US" dirty="0">
                <a:solidFill>
                  <a:schemeClr val="accent2"/>
                </a:solidFill>
              </a:rPr>
              <a:t>MY TOP TEN 2018</a:t>
            </a:r>
            <a:endParaRPr lang="en-US" dirty="0">
              <a:solidFill>
                <a:schemeClr val="accent2"/>
              </a:solidFill>
              <a:highlight>
                <a:srgbClr val="FFFF00"/>
              </a:high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r>
              <a:rPr lang="en-US" b="1" dirty="0">
                <a:solidFill>
                  <a:schemeClr val="accent2"/>
                </a:solidFill>
              </a:rPr>
              <a:t>The Challenge</a:t>
            </a:r>
            <a:endParaRPr lang="en-US" dirty="0">
              <a:solidFill>
                <a:schemeClr val="accent2"/>
              </a:solidFill>
            </a:endParaRPr>
          </a:p>
        </p:txBody>
      </p:sp>
      <p:sp>
        <p:nvSpPr>
          <p:cNvPr id="97283" name="Rectangle 3"/>
          <p:cNvSpPr>
            <a:spLocks noGrp="1" noChangeArrowheads="1"/>
          </p:cNvSpPr>
          <p:nvPr>
            <p:ph type="body" idx="1"/>
          </p:nvPr>
        </p:nvSpPr>
        <p:spPr/>
        <p:txBody>
          <a:bodyPr/>
          <a:lstStyle/>
          <a:p>
            <a:pPr>
              <a:lnSpc>
                <a:spcPct val="90000"/>
              </a:lnSpc>
            </a:pPr>
            <a:r>
              <a:rPr lang="en-US" b="1" dirty="0">
                <a:solidFill>
                  <a:schemeClr val="accent1">
                    <a:lumMod val="50000"/>
                  </a:schemeClr>
                </a:solidFill>
              </a:rPr>
              <a:t>Reaching skilled workers will be the key challenge for employers</a:t>
            </a:r>
          </a:p>
          <a:p>
            <a:pPr>
              <a:lnSpc>
                <a:spcPct val="90000"/>
              </a:lnSpc>
            </a:pPr>
            <a:r>
              <a:rPr lang="en-US" b="1" dirty="0">
                <a:solidFill>
                  <a:schemeClr val="accent1">
                    <a:lumMod val="50000"/>
                  </a:schemeClr>
                </a:solidFill>
              </a:rPr>
              <a:t>Employers will go where the skilled workers are or where they want to be</a:t>
            </a:r>
          </a:p>
          <a:p>
            <a:pPr>
              <a:lnSpc>
                <a:spcPct val="90000"/>
              </a:lnSpc>
            </a:pPr>
            <a:r>
              <a:rPr lang="en-US" b="1" dirty="0">
                <a:solidFill>
                  <a:schemeClr val="accent1">
                    <a:lumMod val="50000"/>
                  </a:schemeClr>
                </a:solidFill>
              </a:rPr>
              <a:t>Competition will be amenities-based </a:t>
            </a:r>
          </a:p>
          <a:p>
            <a:pPr>
              <a:lnSpc>
                <a:spcPct val="90000"/>
              </a:lnSpc>
            </a:pPr>
            <a:r>
              <a:rPr lang="en-US" b="1" dirty="0">
                <a:solidFill>
                  <a:schemeClr val="accent1">
                    <a:lumMod val="50000"/>
                  </a:schemeClr>
                </a:solidFill>
              </a:rPr>
              <a:t>Good transportation will be one of the amenities</a:t>
            </a:r>
          </a:p>
          <a:p>
            <a:pPr>
              <a:lnSpc>
                <a:spcPct val="90000"/>
              </a:lnSpc>
            </a:pPr>
            <a:r>
              <a:rPr lang="en-US" b="1" dirty="0">
                <a:solidFill>
                  <a:schemeClr val="accent1">
                    <a:lumMod val="50000"/>
                  </a:schemeClr>
                </a:solidFill>
              </a:rPr>
              <a:t>Areas that can meet this challenge will be the big winners </a:t>
            </a:r>
          </a:p>
          <a:p>
            <a:pPr>
              <a:lnSpc>
                <a:spcPct val="90000"/>
              </a:lnSpc>
            </a:pPr>
            <a:endParaRPr lang="en-US" dirty="0"/>
          </a:p>
          <a:p>
            <a:pPr>
              <a:lnSpc>
                <a:spcPct val="90000"/>
              </a:lnSpc>
            </a:pPr>
            <a:endParaRPr lang="en-US" dirty="0"/>
          </a:p>
        </p:txBody>
      </p:sp>
      <p:sp>
        <p:nvSpPr>
          <p:cNvPr id="4" name="Footer Placeholder 3"/>
          <p:cNvSpPr>
            <a:spLocks noGrp="1"/>
          </p:cNvSpPr>
          <p:nvPr>
            <p:ph type="ftr" sz="quarter" idx="11"/>
          </p:nvPr>
        </p:nvSpPr>
        <p:spPr/>
        <p:txBody>
          <a:bodyPr/>
          <a:lstStyle/>
          <a:p>
            <a:r>
              <a:rPr kumimoji="0" lang="en-US"/>
              <a:t>ALAN E. PISARSKI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1143000"/>
          </a:xfrm>
        </p:spPr>
        <p:txBody>
          <a:bodyPr>
            <a:normAutofit/>
          </a:bodyPr>
          <a:lstStyle/>
          <a:p>
            <a:r>
              <a:rPr lang="en-US" sz="3200" b="1" dirty="0">
                <a:solidFill>
                  <a:schemeClr val="accent2"/>
                </a:solidFill>
              </a:rPr>
              <a:t>WE HAVE NO  CHOICE  BUT TO  CARE GREATLY ABOUT TRANSPORTATION!</a:t>
            </a:r>
          </a:p>
        </p:txBody>
      </p:sp>
      <p:sp>
        <p:nvSpPr>
          <p:cNvPr id="26627" name="Rectangle 3"/>
          <p:cNvSpPr>
            <a:spLocks noGrp="1" noChangeArrowheads="1"/>
          </p:cNvSpPr>
          <p:nvPr>
            <p:ph type="body" idx="1"/>
          </p:nvPr>
        </p:nvSpPr>
        <p:spPr>
          <a:xfrm>
            <a:off x="0" y="1600200"/>
            <a:ext cx="9144000" cy="4983163"/>
          </a:xfrm>
        </p:spPr>
        <p:txBody>
          <a:bodyPr/>
          <a:lstStyle/>
          <a:p>
            <a:pPr>
              <a:lnSpc>
                <a:spcPct val="90000"/>
              </a:lnSpc>
              <a:buFontTx/>
              <a:buNone/>
            </a:pPr>
            <a:endParaRPr lang="en-US" b="1" i="1" dirty="0">
              <a:solidFill>
                <a:schemeClr val="accent2"/>
              </a:solidFill>
              <a:cs typeface="Times New Roman" pitchFamily="18" charset="0"/>
            </a:endParaRPr>
          </a:p>
          <a:p>
            <a:pPr>
              <a:lnSpc>
                <a:spcPct val="90000"/>
              </a:lnSpc>
              <a:buFontTx/>
              <a:buNone/>
            </a:pPr>
            <a:r>
              <a:rPr lang="en-US" b="1" i="1" dirty="0">
                <a:solidFill>
                  <a:schemeClr val="accent1">
                    <a:lumMod val="50000"/>
                  </a:schemeClr>
                </a:solidFill>
                <a:cs typeface="Times New Roman" pitchFamily="18" charset="0"/>
              </a:rPr>
              <a:t>Transportation is all about reducing the time and cost penalties of distance on our economic and social interactions.  </a:t>
            </a:r>
          </a:p>
          <a:p>
            <a:pPr>
              <a:lnSpc>
                <a:spcPct val="90000"/>
              </a:lnSpc>
              <a:buFontTx/>
              <a:buNone/>
            </a:pPr>
            <a:endParaRPr lang="en-US" b="1" i="1" dirty="0">
              <a:solidFill>
                <a:schemeClr val="accent1">
                  <a:lumMod val="50000"/>
                </a:schemeClr>
              </a:solidFill>
              <a:cs typeface="Times New Roman" pitchFamily="18" charset="0"/>
            </a:endParaRPr>
          </a:p>
          <a:p>
            <a:pPr>
              <a:lnSpc>
                <a:spcPct val="90000"/>
              </a:lnSpc>
              <a:buFontTx/>
              <a:buNone/>
            </a:pPr>
            <a:r>
              <a:rPr lang="en-US" b="1" i="1" dirty="0">
                <a:solidFill>
                  <a:schemeClr val="accent1">
                    <a:lumMod val="50000"/>
                  </a:schemeClr>
                </a:solidFill>
                <a:cs typeface="Times New Roman" pitchFamily="18" charset="0"/>
              </a:rPr>
              <a:t>To the extent that we succeed we enable tremendous forces of economic opportunity, social cohesion and unity. </a:t>
            </a:r>
          </a:p>
        </p:txBody>
      </p:sp>
      <p:sp>
        <p:nvSpPr>
          <p:cNvPr id="4" name="Footer Placeholder 3"/>
          <p:cNvSpPr>
            <a:spLocks noGrp="1"/>
          </p:cNvSpPr>
          <p:nvPr>
            <p:ph type="ftr" sz="quarter" idx="11"/>
          </p:nvPr>
        </p:nvSpPr>
        <p:spPr/>
        <p:txBody>
          <a:bodyPr/>
          <a:lstStyle/>
          <a:p>
            <a:r>
              <a:rPr kumimoji="0" lang="en-US"/>
              <a:t>ALAN E. PISARSKI </a:t>
            </a:r>
          </a:p>
        </p:txBody>
      </p:sp>
    </p:spTree>
    <p:extLst>
      <p:ext uri="{BB962C8B-B14F-4D97-AF65-F5344CB8AC3E}">
        <p14:creationId xmlns:p14="http://schemas.microsoft.com/office/powerpoint/2010/main" val="2196025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pPr>
              <a:buNone/>
            </a:pPr>
            <a:r>
              <a:rPr lang="en-US" b="1" dirty="0">
                <a:solidFill>
                  <a:srgbClr val="893743"/>
                </a:solidFill>
              </a:rPr>
              <a:t>Alan E. Pisarski </a:t>
            </a:r>
          </a:p>
          <a:p>
            <a:endParaRPr lang="en-US" sz="2000" b="1" dirty="0">
              <a:solidFill>
                <a:srgbClr val="C00000"/>
              </a:solidFill>
            </a:endParaRPr>
          </a:p>
          <a:p>
            <a:pPr>
              <a:buNone/>
            </a:pPr>
            <a:r>
              <a:rPr lang="en-US" b="1" dirty="0">
                <a:solidFill>
                  <a:srgbClr val="00B0F0"/>
                </a:solidFill>
                <a:hlinkClick r:id="rId2"/>
              </a:rPr>
              <a:t>alanpisarski@alanpisarski.com</a:t>
            </a:r>
            <a:r>
              <a:rPr lang="en-US" b="1" dirty="0">
                <a:solidFill>
                  <a:srgbClr val="C00000"/>
                </a:solidFill>
              </a:rPr>
              <a:t> </a:t>
            </a:r>
          </a:p>
        </p:txBody>
      </p:sp>
      <p:sp>
        <p:nvSpPr>
          <p:cNvPr id="3" name="Title 2"/>
          <p:cNvSpPr>
            <a:spLocks noGrp="1"/>
          </p:cNvSpPr>
          <p:nvPr>
            <p:ph type="title"/>
          </p:nvPr>
        </p:nvSpPr>
        <p:spPr/>
        <p:txBody>
          <a:bodyPr>
            <a:noAutofit/>
          </a:bodyPr>
          <a:lstStyle/>
          <a:p>
            <a:r>
              <a:rPr lang="en-US" sz="2800" b="1" dirty="0">
                <a:solidFill>
                  <a:srgbClr val="893743"/>
                </a:solidFill>
              </a:rPr>
              <a:t>LET’S TALK !</a:t>
            </a:r>
          </a:p>
        </p:txBody>
      </p:sp>
      <p:sp>
        <p:nvSpPr>
          <p:cNvPr id="4" name="Footer Placeholder 3"/>
          <p:cNvSpPr>
            <a:spLocks noGrp="1"/>
          </p:cNvSpPr>
          <p:nvPr>
            <p:ph type="ftr" sz="quarter" idx="12"/>
          </p:nvPr>
        </p:nvSpPr>
        <p:spPr/>
        <p:txBody>
          <a:bodyPr/>
          <a:lstStyle/>
          <a:p>
            <a:r>
              <a:rPr kumimoji="0" lang="en-US"/>
              <a:t>ALAN E. PISARSKI </a:t>
            </a:r>
          </a:p>
        </p:txBody>
      </p:sp>
    </p:spTree>
    <p:extLst>
      <p:ext uri="{BB962C8B-B14F-4D97-AF65-F5344CB8AC3E}">
        <p14:creationId xmlns:p14="http://schemas.microsoft.com/office/powerpoint/2010/main" val="406399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normAutofit fontScale="90000"/>
          </a:bodyPr>
          <a:lstStyle/>
          <a:p>
            <a:pPr algn="ctr"/>
            <a:r>
              <a:rPr lang="en-US" b="1" dirty="0">
                <a:solidFill>
                  <a:srgbClr val="A50021"/>
                </a:solidFill>
              </a:rPr>
              <a:t>Responding to </a:t>
            </a:r>
            <a:br>
              <a:rPr lang="en-US" b="1" dirty="0">
                <a:solidFill>
                  <a:srgbClr val="A50021"/>
                </a:solidFill>
              </a:rPr>
            </a:br>
            <a:r>
              <a:rPr lang="en-US" b="1" dirty="0">
                <a:solidFill>
                  <a:srgbClr val="A50021"/>
                </a:solidFill>
              </a:rPr>
              <a:t>“The Tyranny of Distance”</a:t>
            </a:r>
          </a:p>
        </p:txBody>
      </p:sp>
      <p:sp>
        <p:nvSpPr>
          <p:cNvPr id="339971" name="Rectangle 3"/>
          <p:cNvSpPr>
            <a:spLocks noGrp="1" noChangeArrowheads="1"/>
          </p:cNvSpPr>
          <p:nvPr>
            <p:ph type="body" idx="1"/>
          </p:nvPr>
        </p:nvSpPr>
        <p:spPr>
          <a:xfrm>
            <a:off x="152400" y="1676400"/>
            <a:ext cx="8915400" cy="4419600"/>
          </a:xfrm>
        </p:spPr>
        <p:txBody>
          <a:bodyPr>
            <a:normAutofit lnSpcReduction="10000"/>
          </a:bodyPr>
          <a:lstStyle/>
          <a:p>
            <a:pPr>
              <a:lnSpc>
                <a:spcPct val="90000"/>
              </a:lnSpc>
            </a:pPr>
            <a:r>
              <a:rPr lang="en-US" b="1" dirty="0">
                <a:solidFill>
                  <a:schemeClr val="accent2"/>
                </a:solidFill>
              </a:rPr>
              <a:t>It is a very big country!</a:t>
            </a:r>
          </a:p>
          <a:p>
            <a:pPr>
              <a:lnSpc>
                <a:spcPct val="90000"/>
              </a:lnSpc>
            </a:pPr>
            <a:r>
              <a:rPr lang="en-US" b="1" dirty="0">
                <a:solidFill>
                  <a:schemeClr val="accent2"/>
                </a:solidFill>
              </a:rPr>
              <a:t>Few nations have been challenged as greatly as we have by “The Tyranny of Distance.”</a:t>
            </a:r>
          </a:p>
          <a:p>
            <a:pPr>
              <a:lnSpc>
                <a:spcPct val="90000"/>
              </a:lnSpc>
            </a:pPr>
            <a:r>
              <a:rPr lang="en-US" b="1" dirty="0">
                <a:solidFill>
                  <a:schemeClr val="accent2"/>
                </a:solidFill>
              </a:rPr>
              <a:t>No other nation has  succeeded as we have in reducing the influence of distance on its economic (and social) future</a:t>
            </a:r>
          </a:p>
          <a:p>
            <a:pPr>
              <a:lnSpc>
                <a:spcPct val="90000"/>
              </a:lnSpc>
            </a:pPr>
            <a:endParaRPr lang="en-US" b="1" dirty="0">
              <a:solidFill>
                <a:schemeClr val="accent2"/>
              </a:solidFill>
            </a:endParaRPr>
          </a:p>
          <a:p>
            <a:pPr algn="ctr">
              <a:lnSpc>
                <a:spcPct val="90000"/>
              </a:lnSpc>
              <a:buNone/>
            </a:pPr>
            <a:r>
              <a:rPr lang="en-US" b="1" dirty="0">
                <a:solidFill>
                  <a:schemeClr val="accent2"/>
                </a:solidFill>
              </a:rPr>
              <a:t>“Distance is your enemy!” Scott Adams</a:t>
            </a:r>
          </a:p>
          <a:p>
            <a:pPr algn="ctr">
              <a:lnSpc>
                <a:spcPct val="90000"/>
              </a:lnSpc>
              <a:buNone/>
            </a:pPr>
            <a:r>
              <a:rPr lang="en-US" b="1" dirty="0">
                <a:solidFill>
                  <a:schemeClr val="accent2"/>
                </a:solidFill>
              </a:rPr>
              <a:t>“Prosperity is simply time saved, which is proportional to the division of labor.”  Matt Ridley </a:t>
            </a:r>
          </a:p>
          <a:p>
            <a:pPr>
              <a:lnSpc>
                <a:spcPct val="90000"/>
              </a:lnSpc>
            </a:pPr>
            <a:endParaRPr lang="en-US" dirty="0"/>
          </a:p>
        </p:txBody>
      </p:sp>
      <p:sp>
        <p:nvSpPr>
          <p:cNvPr id="4" name="Footer Placeholder 3"/>
          <p:cNvSpPr>
            <a:spLocks noGrp="1"/>
          </p:cNvSpPr>
          <p:nvPr>
            <p:ph type="ftr" sz="quarter" idx="11"/>
          </p:nvPr>
        </p:nvSpPr>
        <p:spPr/>
        <p:txBody>
          <a:bodyPr/>
          <a:lstStyle/>
          <a:p>
            <a:r>
              <a:rPr kumimoji="0" lang="en-US"/>
              <a:t>ALAN E. PISARSKI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a:bodyPr>
          <a:lstStyle/>
          <a:p>
            <a:r>
              <a:rPr lang="en-US" b="1" dirty="0">
                <a:solidFill>
                  <a:schemeClr val="accent2"/>
                </a:solidFill>
              </a:rPr>
              <a:t>The great strengths of America</a:t>
            </a:r>
          </a:p>
        </p:txBody>
      </p:sp>
      <p:sp>
        <p:nvSpPr>
          <p:cNvPr id="125955" name="Rectangle 3"/>
          <p:cNvSpPr>
            <a:spLocks noGrp="1" noChangeArrowheads="1"/>
          </p:cNvSpPr>
          <p:nvPr>
            <p:ph type="body" idx="1"/>
          </p:nvPr>
        </p:nvSpPr>
        <p:spPr/>
        <p:txBody>
          <a:bodyPr/>
          <a:lstStyle/>
          <a:p>
            <a:r>
              <a:rPr lang="en-US" sz="2800" b="1" dirty="0">
                <a:solidFill>
                  <a:schemeClr val="tx2"/>
                </a:solidFill>
              </a:rPr>
              <a:t>A common marketplace of 328+ million over 3 million square miles </a:t>
            </a:r>
            <a:r>
              <a:rPr lang="en-US" sz="1800" b="1" dirty="0">
                <a:solidFill>
                  <a:schemeClr val="tx2"/>
                </a:solidFill>
              </a:rPr>
              <a:t>(3.7 with Alaska/Hawaii) </a:t>
            </a:r>
          </a:p>
          <a:p>
            <a:r>
              <a:rPr lang="en-US" sz="2800" b="1" dirty="0">
                <a:solidFill>
                  <a:schemeClr val="tx2"/>
                </a:solidFill>
              </a:rPr>
              <a:t>A common labor market of 150+ million jobs over the same area</a:t>
            </a:r>
            <a:r>
              <a:rPr lang="en-US" sz="2800" dirty="0">
                <a:solidFill>
                  <a:schemeClr val="tx2"/>
                </a:solidFill>
              </a:rPr>
              <a:t> </a:t>
            </a:r>
          </a:p>
          <a:p>
            <a:r>
              <a:rPr lang="en-US" sz="2800" b="1" dirty="0">
                <a:solidFill>
                  <a:schemeClr val="tx2"/>
                </a:solidFill>
              </a:rPr>
              <a:t>A common language and culture</a:t>
            </a:r>
            <a:r>
              <a:rPr lang="en-US" sz="2800" dirty="0">
                <a:solidFill>
                  <a:schemeClr val="tx2"/>
                </a:solidFill>
              </a:rPr>
              <a:t> </a:t>
            </a:r>
          </a:p>
          <a:p>
            <a:r>
              <a:rPr lang="en-US" sz="2800" b="1" dirty="0">
                <a:solidFill>
                  <a:schemeClr val="tx2"/>
                </a:solidFill>
              </a:rPr>
              <a:t>2/3 of our households are home-owners</a:t>
            </a:r>
          </a:p>
          <a:p>
            <a:r>
              <a:rPr lang="en-US" sz="2800" b="1" dirty="0">
                <a:solidFill>
                  <a:schemeClr val="tx2"/>
                </a:solidFill>
              </a:rPr>
              <a:t>High access to All World Markets</a:t>
            </a:r>
            <a:r>
              <a:rPr lang="en-US" sz="2800" dirty="0">
                <a:solidFill>
                  <a:schemeClr val="tx2"/>
                </a:solidFill>
              </a:rPr>
              <a:t> </a:t>
            </a:r>
          </a:p>
          <a:p>
            <a:r>
              <a:rPr lang="en-US" sz="2800" b="1" u="sng" dirty="0">
                <a:solidFill>
                  <a:schemeClr val="accent2"/>
                </a:solidFill>
              </a:rPr>
              <a:t>A transportation system that ties it all together</a:t>
            </a:r>
            <a:r>
              <a:rPr lang="en-US" sz="2800" dirty="0">
                <a:solidFill>
                  <a:schemeClr val="accent2"/>
                </a:solidFill>
              </a:rPr>
              <a:t> </a:t>
            </a:r>
          </a:p>
          <a:p>
            <a:endParaRPr lang="en-US" sz="2800" dirty="0"/>
          </a:p>
          <a:p>
            <a:endParaRPr lang="en-US" sz="2800" dirty="0"/>
          </a:p>
          <a:p>
            <a:endParaRPr lang="en-US" sz="1800" dirty="0"/>
          </a:p>
          <a:p>
            <a:endParaRPr lang="en-US" sz="1800" dirty="0"/>
          </a:p>
        </p:txBody>
      </p:sp>
      <p:sp>
        <p:nvSpPr>
          <p:cNvPr id="4" name="Footer Placeholder 3"/>
          <p:cNvSpPr>
            <a:spLocks noGrp="1"/>
          </p:cNvSpPr>
          <p:nvPr>
            <p:ph type="ftr" sz="quarter" idx="11"/>
          </p:nvPr>
        </p:nvSpPr>
        <p:spPr/>
        <p:txBody>
          <a:bodyPr/>
          <a:lstStyle/>
          <a:p>
            <a:r>
              <a:rPr kumimoji="0" lang="en-US"/>
              <a:t>ALAN E. PISARSKI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304800" y="274638"/>
            <a:ext cx="8610600" cy="944562"/>
          </a:xfrm>
          <a:solidFill>
            <a:schemeClr val="accent5">
              <a:lumMod val="20000"/>
              <a:lumOff val="80000"/>
            </a:schemeClr>
          </a:solidFill>
        </p:spPr>
        <p:txBody>
          <a:bodyPr>
            <a:normAutofit/>
          </a:bodyPr>
          <a:lstStyle/>
          <a:p>
            <a:pPr eaLnBrk="1" hangingPunct="1"/>
            <a:r>
              <a:rPr lang="en-US" sz="3600" b="1" dirty="0">
                <a:solidFill>
                  <a:schemeClr val="accent2"/>
                </a:solidFill>
              </a:rPr>
              <a:t>WHAT IS TRANSPORTATION’S PRODUCT?</a:t>
            </a:r>
          </a:p>
        </p:txBody>
      </p:sp>
      <p:sp>
        <p:nvSpPr>
          <p:cNvPr id="61443" name="Rectangle 3"/>
          <p:cNvSpPr>
            <a:spLocks noGrp="1" noChangeArrowheads="1"/>
          </p:cNvSpPr>
          <p:nvPr>
            <p:ph sz="quarter" idx="1"/>
          </p:nvPr>
        </p:nvSpPr>
        <p:spPr>
          <a:xfrm>
            <a:off x="457200" y="1600200"/>
            <a:ext cx="8229600" cy="4876800"/>
          </a:xfrm>
        </p:spPr>
        <p:txBody>
          <a:bodyPr>
            <a:normAutofit/>
          </a:bodyPr>
          <a:lstStyle/>
          <a:p>
            <a:pPr eaLnBrk="1" hangingPunct="1">
              <a:spcAft>
                <a:spcPts val="1200"/>
              </a:spcAft>
              <a:defRPr/>
            </a:pPr>
            <a:r>
              <a:rPr lang="en-US" b="1" dirty="0">
                <a:solidFill>
                  <a:schemeClr val="tx2"/>
                </a:solidFill>
              </a:rPr>
              <a:t>As a nation we invest vast sums, both private and public, in transportation networks, vehicles and services.</a:t>
            </a:r>
          </a:p>
          <a:p>
            <a:pPr eaLnBrk="1" hangingPunct="1">
              <a:spcAft>
                <a:spcPts val="1200"/>
              </a:spcAft>
              <a:defRPr/>
            </a:pPr>
            <a:r>
              <a:rPr lang="en-US" b="1" dirty="0">
                <a:solidFill>
                  <a:schemeClr val="tx2"/>
                </a:solidFill>
              </a:rPr>
              <a:t>The public spends about </a:t>
            </a:r>
            <a:r>
              <a:rPr lang="en-US" b="1" u="sng" dirty="0">
                <a:solidFill>
                  <a:schemeClr val="accent2"/>
                </a:solidFill>
              </a:rPr>
              <a:t>16% </a:t>
            </a:r>
            <a:r>
              <a:rPr lang="en-US" b="1" dirty="0">
                <a:solidFill>
                  <a:schemeClr val="tx2"/>
                </a:solidFill>
              </a:rPr>
              <a:t>of their personal consumption on transportation</a:t>
            </a:r>
          </a:p>
          <a:p>
            <a:pPr eaLnBrk="1" hangingPunct="1">
              <a:spcAft>
                <a:spcPts val="1200"/>
              </a:spcAft>
              <a:defRPr/>
            </a:pPr>
            <a:r>
              <a:rPr lang="en-US" b="1" dirty="0">
                <a:solidFill>
                  <a:schemeClr val="tx2"/>
                </a:solidFill>
              </a:rPr>
              <a:t>The “product” of that investment is </a:t>
            </a:r>
            <a:r>
              <a:rPr lang="en-US" b="1" dirty="0">
                <a:solidFill>
                  <a:schemeClr val="accent2"/>
                </a:solidFill>
              </a:rPr>
              <a:t>“</a:t>
            </a:r>
            <a:r>
              <a:rPr lang="en-US" b="1" u="sng" dirty="0">
                <a:solidFill>
                  <a:schemeClr val="accent2"/>
                </a:solidFill>
              </a:rPr>
              <a:t>mobility</a:t>
            </a:r>
            <a:r>
              <a:rPr lang="en-US" b="1" dirty="0">
                <a:solidFill>
                  <a:schemeClr val="accent2"/>
                </a:solidFill>
              </a:rPr>
              <a:t>.”</a:t>
            </a:r>
          </a:p>
          <a:p>
            <a:pPr eaLnBrk="1" hangingPunct="1">
              <a:spcAft>
                <a:spcPts val="1200"/>
              </a:spcAft>
              <a:defRPr/>
            </a:pPr>
            <a:r>
              <a:rPr lang="en-US" b="1" dirty="0">
                <a:solidFill>
                  <a:schemeClr val="tx2"/>
                </a:solidFill>
              </a:rPr>
              <a:t>We obviously value that product highly, but don’t seem to understand it very well.</a:t>
            </a:r>
            <a:r>
              <a:rPr lang="en-US" dirty="0">
                <a:solidFill>
                  <a:schemeClr val="tx2"/>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solidFill>
            <a:schemeClr val="accent5">
              <a:lumMod val="20000"/>
              <a:lumOff val="80000"/>
            </a:schemeClr>
          </a:solidFill>
        </p:spPr>
        <p:txBody>
          <a:bodyPr>
            <a:normAutofit/>
          </a:bodyPr>
          <a:lstStyle/>
          <a:p>
            <a:pPr eaLnBrk="1" hangingPunct="1">
              <a:defRPr/>
            </a:pPr>
            <a:r>
              <a:rPr lang="en-US" sz="4000" b="1" dirty="0">
                <a:solidFill>
                  <a:srgbClr val="005A9E"/>
                </a:solidFill>
              </a:rPr>
              <a:t>WHAT ARE ITS ATTRIBUTES?</a:t>
            </a:r>
          </a:p>
        </p:txBody>
      </p:sp>
      <p:sp>
        <p:nvSpPr>
          <p:cNvPr id="191491" name="Rectangle 3"/>
          <p:cNvSpPr>
            <a:spLocks noGrp="1" noChangeArrowheads="1"/>
          </p:cNvSpPr>
          <p:nvPr>
            <p:ph sz="quarter" idx="2"/>
          </p:nvPr>
        </p:nvSpPr>
        <p:spPr>
          <a:xfrm>
            <a:off x="609600" y="2438400"/>
            <a:ext cx="3886200" cy="3886200"/>
          </a:xfrm>
        </p:spPr>
        <p:txBody>
          <a:bodyPr>
            <a:normAutofit fontScale="77500" lnSpcReduction="20000"/>
          </a:bodyPr>
          <a:lstStyle/>
          <a:p>
            <a:pPr lvl="2" eaLnBrk="1" hangingPunct="1"/>
            <a:r>
              <a:rPr lang="en-US" sz="3600" b="1" u="sng" dirty="0">
                <a:solidFill>
                  <a:schemeClr val="tx2"/>
                </a:solidFill>
              </a:rPr>
              <a:t>Speed</a:t>
            </a:r>
          </a:p>
          <a:p>
            <a:pPr lvl="2" eaLnBrk="1" hangingPunct="1"/>
            <a:r>
              <a:rPr lang="en-US" sz="3600" b="1" u="sng" dirty="0">
                <a:solidFill>
                  <a:schemeClr val="tx2"/>
                </a:solidFill>
              </a:rPr>
              <a:t>Cost</a:t>
            </a:r>
          </a:p>
          <a:p>
            <a:pPr lvl="2" eaLnBrk="1" hangingPunct="1"/>
            <a:r>
              <a:rPr lang="en-US" sz="3600" b="1" u="sng" dirty="0">
                <a:solidFill>
                  <a:schemeClr val="tx2"/>
                </a:solidFill>
              </a:rPr>
              <a:t>Convenience</a:t>
            </a:r>
          </a:p>
          <a:p>
            <a:pPr lvl="2"/>
            <a:r>
              <a:rPr lang="en-US" sz="3600" b="1" u="sng" dirty="0">
                <a:solidFill>
                  <a:schemeClr val="tx2"/>
                </a:solidFill>
              </a:rPr>
              <a:t>Reliability</a:t>
            </a:r>
            <a:r>
              <a:rPr lang="en-US" sz="3600" b="1" dirty="0">
                <a:solidFill>
                  <a:schemeClr val="tx2"/>
                </a:solidFill>
              </a:rPr>
              <a:t> </a:t>
            </a:r>
          </a:p>
          <a:p>
            <a:pPr lvl="2" eaLnBrk="1" hangingPunct="1"/>
            <a:r>
              <a:rPr lang="en-US" sz="3600" b="1" u="sng" dirty="0">
                <a:solidFill>
                  <a:schemeClr val="tx2"/>
                </a:solidFill>
              </a:rPr>
              <a:t>Safety/ Security</a:t>
            </a:r>
          </a:p>
          <a:p>
            <a:pPr algn="ctr">
              <a:buNone/>
            </a:pPr>
            <a:endParaRPr lang="en-US" sz="3600" b="1" dirty="0">
              <a:solidFill>
                <a:schemeClr val="accent2"/>
              </a:solidFill>
            </a:endParaRPr>
          </a:p>
          <a:p>
            <a:pPr algn="ctr">
              <a:buNone/>
            </a:pPr>
            <a:r>
              <a:rPr lang="en-US" sz="3600" b="1" dirty="0">
                <a:solidFill>
                  <a:schemeClr val="accent2"/>
                </a:solidFill>
              </a:rPr>
              <a:t>All The Things That We Measure Badly! </a:t>
            </a:r>
          </a:p>
          <a:p>
            <a:pPr algn="ctr">
              <a:buNone/>
            </a:pPr>
            <a:r>
              <a:rPr lang="en-US" sz="3600" b="1" dirty="0">
                <a:solidFill>
                  <a:schemeClr val="accent2"/>
                </a:solidFill>
              </a:rPr>
              <a:t>Data questions are key! </a:t>
            </a:r>
          </a:p>
          <a:p>
            <a:pPr algn="ctr" eaLnBrk="1" hangingPunct="1">
              <a:buFontTx/>
              <a:buNone/>
            </a:pPr>
            <a:endParaRPr lang="en-US" sz="3600" b="1" dirty="0">
              <a:solidFill>
                <a:schemeClr val="accent2"/>
              </a:solidFill>
            </a:endParaRPr>
          </a:p>
        </p:txBody>
      </p:sp>
      <p:sp>
        <p:nvSpPr>
          <p:cNvPr id="4" name="Content Placeholder 3">
            <a:extLst>
              <a:ext uri="{FF2B5EF4-FFF2-40B4-BE49-F238E27FC236}">
                <a16:creationId xmlns:a16="http://schemas.microsoft.com/office/drawing/2014/main" id="{666D9B55-AA67-42E8-BBC3-02C72E4886AA}"/>
              </a:ext>
            </a:extLst>
          </p:cNvPr>
          <p:cNvSpPr>
            <a:spLocks noGrp="1"/>
          </p:cNvSpPr>
          <p:nvPr>
            <p:ph sz="quarter" idx="4"/>
          </p:nvPr>
        </p:nvSpPr>
        <p:spPr/>
        <p:txBody>
          <a:bodyPr>
            <a:normAutofit fontScale="77500" lnSpcReduction="20000"/>
          </a:bodyPr>
          <a:lstStyle/>
          <a:p>
            <a:pPr algn="ctr">
              <a:buNone/>
            </a:pPr>
            <a:endParaRPr lang="en-US" sz="3200" b="1" dirty="0">
              <a:solidFill>
                <a:schemeClr val="accent2"/>
              </a:solidFill>
            </a:endParaRPr>
          </a:p>
          <a:p>
            <a:pPr algn="ctr">
              <a:buNone/>
            </a:pPr>
            <a:r>
              <a:rPr lang="en-US" sz="3600" b="1" dirty="0">
                <a:solidFill>
                  <a:schemeClr val="accent2"/>
                </a:solidFill>
              </a:rPr>
              <a:t>But we, individually and as a society, make trade-offs between mobility and our other goals </a:t>
            </a:r>
          </a:p>
          <a:p>
            <a:endParaRPr lang="en-US" dirty="0"/>
          </a:p>
        </p:txBody>
      </p:sp>
      <p:sp>
        <p:nvSpPr>
          <p:cNvPr id="2" name="Text Placeholder 1">
            <a:extLst>
              <a:ext uri="{FF2B5EF4-FFF2-40B4-BE49-F238E27FC236}">
                <a16:creationId xmlns:a16="http://schemas.microsoft.com/office/drawing/2014/main" id="{33ED2F60-BCFF-42A1-93DF-44958BE508EE}"/>
              </a:ext>
            </a:extLst>
          </p:cNvPr>
          <p:cNvSpPr>
            <a:spLocks noGrp="1"/>
          </p:cNvSpPr>
          <p:nvPr>
            <p:ph type="body" sz="quarter" idx="1"/>
          </p:nvPr>
        </p:nvSpPr>
        <p:spPr/>
        <p:txBody>
          <a:bodyPr/>
          <a:lstStyle/>
          <a:p>
            <a:r>
              <a:rPr lang="en-US" dirty="0"/>
              <a:t>THE ATTRIBUTES OF MOBILITY </a:t>
            </a:r>
          </a:p>
        </p:txBody>
      </p:sp>
      <p:sp>
        <p:nvSpPr>
          <p:cNvPr id="3" name="Text Placeholder 2">
            <a:extLst>
              <a:ext uri="{FF2B5EF4-FFF2-40B4-BE49-F238E27FC236}">
                <a16:creationId xmlns:a16="http://schemas.microsoft.com/office/drawing/2014/main" id="{83B2EE28-4561-47AF-845E-B58D6017C766}"/>
              </a:ext>
            </a:extLst>
          </p:cNvPr>
          <p:cNvSpPr>
            <a:spLocks noGrp="1"/>
          </p:cNvSpPr>
          <p:nvPr>
            <p:ph type="body" sz="quarter" idx="3"/>
          </p:nvPr>
        </p:nvSpPr>
        <p:spPr/>
        <p:txBody>
          <a:bodyPr/>
          <a:lstStyle/>
          <a:p>
            <a:r>
              <a:rPr lang="en-US" dirty="0"/>
              <a:t> HOW DO WE RESPOND </a:t>
            </a:r>
          </a:p>
        </p:txBody>
      </p:sp>
    </p:spTree>
    <p:extLst>
      <p:ext uri="{BB962C8B-B14F-4D97-AF65-F5344CB8AC3E}">
        <p14:creationId xmlns:p14="http://schemas.microsoft.com/office/powerpoint/2010/main" val="42143731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22437</TotalTime>
  <Words>2974</Words>
  <Application>Microsoft Office PowerPoint</Application>
  <PresentationFormat>On-screen Show (4:3)</PresentationFormat>
  <Paragraphs>720</Paragraphs>
  <Slides>58</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Tw Cen MT</vt:lpstr>
      <vt:lpstr>Wingdings</vt:lpstr>
      <vt:lpstr>Wingdings 2</vt:lpstr>
      <vt:lpstr>Default Theme</vt:lpstr>
      <vt:lpstr>TRENDS IN TRANSPORTATION  BEHAVIOR  AND POLICY IMPLICATIONS </vt:lpstr>
      <vt:lpstr>We are in a fascinating profession </vt:lpstr>
      <vt:lpstr>PowerPoint Presentation</vt:lpstr>
      <vt:lpstr>PowerPoint Presentation</vt:lpstr>
      <vt:lpstr>A QUICK TOUR</vt:lpstr>
      <vt:lpstr>Responding to  “The Tyranny of Distance”</vt:lpstr>
      <vt:lpstr>The great strengths of America</vt:lpstr>
      <vt:lpstr>WHAT IS TRANSPORTATION’S PRODUCT?</vt:lpstr>
      <vt:lpstr>WHAT ARE ITS ATTRIBUTES?</vt:lpstr>
      <vt:lpstr>- The Starting Point - </vt:lpstr>
      <vt:lpstr>- The Starting Point - </vt:lpstr>
      <vt:lpstr>  Its an important time to recognize that  people travel for rational reasons  </vt:lpstr>
      <vt:lpstr>TRANSPORTATION ROLES </vt:lpstr>
      <vt:lpstr>WHERE WE’RE GOING </vt:lpstr>
      <vt:lpstr>The Coming Decades in the US  (and many other nations as well)</vt:lpstr>
      <vt:lpstr>The Demographic Future Will Be More Stable Than The Past</vt:lpstr>
      <vt:lpstr>Not much help here </vt:lpstr>
      <vt:lpstr>Not Much Population Growth and in the Wrong Places to Produce Workers</vt:lpstr>
      <vt:lpstr>Slow growth for a long time </vt:lpstr>
      <vt:lpstr>   The shift to older workers is here </vt:lpstr>
      <vt:lpstr>BABY BOOMERS DRIVING ALONE TO WORK TAPERS WITH AGE  ACS 2017</vt:lpstr>
      <vt:lpstr>Working at Home rules over 45 </vt:lpstr>
      <vt:lpstr>Occupation Trends </vt:lpstr>
      <vt:lpstr>Work Force Issues</vt:lpstr>
      <vt:lpstr>      The Future issue – Access to Workers     the winners among regions will have to:  </vt:lpstr>
      <vt:lpstr>WHERE WE’RE  AT NOW</vt:lpstr>
      <vt:lpstr>Not much excitement in this century - so far</vt:lpstr>
      <vt:lpstr>Major National Patterns – NHTS</vt:lpstr>
      <vt:lpstr>Transportation spending identical in 2000 &amp; 2017</vt:lpstr>
      <vt:lpstr>All Spending Grew 18% so transportation share declined </vt:lpstr>
      <vt:lpstr>Earners are the key to transportation spending </vt:lpstr>
      <vt:lpstr>The retired and non-working household  a key economic factor </vt:lpstr>
      <vt:lpstr>Housing + Transportation = +/- 50% of all spending </vt:lpstr>
      <vt:lpstr>Daily Person Miles of Travel  by Age  2017 NHTS</vt:lpstr>
      <vt:lpstr>ANNUAL PERSON TRIPS BY INCOME CLASS 2017 NHTS </vt:lpstr>
      <vt:lpstr>COMMUTING &amp; TRANSPORTATION </vt:lpstr>
      <vt:lpstr>The work trip still defines much of what we need to know about our daily travel to make our transportation systems work better</vt:lpstr>
      <vt:lpstr> (MOSTLY) STABLE HOUSEHOLD VEHICLE OWNERSHIP SHARES  </vt:lpstr>
      <vt:lpstr> % HOUSEHOLDS WITH ZERO VEHICLES the gaps are closing   </vt:lpstr>
      <vt:lpstr>Mode Shares to Work are “Stable” </vt:lpstr>
      <vt:lpstr>2017 – ONLY SEVEN METROS PASS 20% TEST  (sum of carpool and transit)</vt:lpstr>
      <vt:lpstr>When will WAH catch transit? </vt:lpstr>
      <vt:lpstr>When will WAH catch Transit? - 2017</vt:lpstr>
      <vt:lpstr>AVERAGE TRAVEL TIME TO WORK </vt:lpstr>
      <vt:lpstr>MY FAVORITE MEASURES OF TRAVEL TIME UNDER 20 MINUTES &amp; OVER 60 MINUTES </vt:lpstr>
      <vt:lpstr>WATCHING “EXTREME COMMUTES” RISE </vt:lpstr>
      <vt:lpstr>WHAT IS CONGESTION ?</vt:lpstr>
      <vt:lpstr>The great loss from congestion is not the extra five minutes it takes to get home</vt:lpstr>
      <vt:lpstr>CONVERGING TREND IN MODE TO WORK  BY RACE AND ETHNICITY</vt:lpstr>
      <vt:lpstr>DIFFERENCES IN MEN’S &amp; WOMEN’S COMMUTE CHOICES DECLINES </vt:lpstr>
      <vt:lpstr>WORKERS LEAVING THEIR RESIDENCE COUNTY TO WORK (in millions)</vt:lpstr>
      <vt:lpstr>COMMUTERS LEAVING HOME COUNTY TO WORK – VIRGINIA LEADS THE NATION</vt:lpstr>
      <vt:lpstr>Job-Worker Trends Fairfax County Va. </vt:lpstr>
      <vt:lpstr>AMAZON CRYSTAL CITY- A TEST</vt:lpstr>
      <vt:lpstr>MY TOP TEN 2018</vt:lpstr>
      <vt:lpstr>The Challenge</vt:lpstr>
      <vt:lpstr>WE HAVE NO  CHOICE  BUT TO  CARE GREATLY ABOUT TRANSPORTATION!</vt:lpstr>
      <vt:lpstr>LET’S TALK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urban commuting</dc:title>
  <dc:creator>Alan Pisarski</dc:creator>
  <cp:lastModifiedBy>ALAN PISARSKI</cp:lastModifiedBy>
  <cp:revision>138</cp:revision>
  <cp:lastPrinted>2019-02-18T22:29:44Z</cp:lastPrinted>
  <dcterms:created xsi:type="dcterms:W3CDTF">2011-04-11T18:19:31Z</dcterms:created>
  <dcterms:modified xsi:type="dcterms:W3CDTF">2019-02-26T17:13:05Z</dcterms:modified>
</cp:coreProperties>
</file>